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2"/>
  </p:notesMasterIdLst>
  <p:handoutMasterIdLst>
    <p:handoutMasterId r:id="rId23"/>
  </p:handoutMasterIdLst>
  <p:sldIdLst>
    <p:sldId id="256" r:id="rId2"/>
    <p:sldId id="265" r:id="rId3"/>
    <p:sldId id="283" r:id="rId4"/>
    <p:sldId id="285" r:id="rId5"/>
    <p:sldId id="287" r:id="rId6"/>
    <p:sldId id="284" r:id="rId7"/>
    <p:sldId id="282" r:id="rId8"/>
    <p:sldId id="281" r:id="rId9"/>
    <p:sldId id="280" r:id="rId10"/>
    <p:sldId id="267" r:id="rId11"/>
    <p:sldId id="269" r:id="rId12"/>
    <p:sldId id="286" r:id="rId13"/>
    <p:sldId id="288" r:id="rId14"/>
    <p:sldId id="268" r:id="rId15"/>
    <p:sldId id="273" r:id="rId16"/>
    <p:sldId id="290" r:id="rId17"/>
    <p:sldId id="274" r:id="rId18"/>
    <p:sldId id="292" r:id="rId19"/>
    <p:sldId id="291" r:id="rId20"/>
    <p:sldId id="277" r:id="rId21"/>
  </p:sldIdLst>
  <p:sldSz cx="9144000" cy="6858000" type="screen4x3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R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D1BC02-D000-45CC-B99E-246E2A2A4CEC}" type="datetimeFigureOut">
              <a:rPr lang="es-CR" smtClean="0"/>
              <a:pPr/>
              <a:t>04/10/2014</a:t>
            </a:fld>
            <a:endParaRPr lang="es-CR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s-CR" dirty="0" smtClean="0"/>
              <a:t>XI Encuentro Iberoamericano de Protección de Datos, 2013</a:t>
            </a:r>
            <a:endParaRPr lang="es-CR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9E40F7-CC81-4241-A49E-460371797144}" type="slidenum">
              <a:rPr lang="es-CR" smtClean="0"/>
              <a:pPr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123186329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R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5F7644-96DF-491E-B229-B55C4E13CC16}" type="datetimeFigureOut">
              <a:rPr lang="es-CR" smtClean="0"/>
              <a:pPr/>
              <a:t>04/10/2014</a:t>
            </a:fld>
            <a:endParaRPr lang="es-CR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R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s-CR" dirty="0" smtClean="0"/>
              <a:t>XI Encuentro Iberoamericano de Protección de Datos, 2013</a:t>
            </a:r>
            <a:endParaRPr lang="es-C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303DFF-F8E0-4475-8801-360E19CF79E5}" type="slidenum">
              <a:rPr lang="es-CR" smtClean="0"/>
              <a:pPr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374010943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R" dirty="0" smtClean="0"/>
              <a:t>XI Encuentro Iberoamericano de Protección de Datos, 2013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681419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R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s-CR" smtClean="0"/>
              <a:t>XI Encuentro Iberoamericano de Protección de Datos, 2013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8549135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s-CR" dirty="0" smtClean="0"/>
              <a:t>XI Encuentro Iberoamericano de Protección de Datos, 2013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231144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239126-C6C5-4B76-9EA1-5727BD35CB40}" type="datetime1">
              <a:rPr lang="es-CR" smtClean="0"/>
              <a:pPr/>
              <a:t>04/10/2014</a:t>
            </a:fld>
            <a:endParaRPr lang="es-CR" dirty="0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R" dirty="0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976911-5ACD-46B2-B2F6-DDD46571CCFF}" type="slidenum">
              <a:rPr lang="es-CR" smtClean="0"/>
              <a:pPr/>
              <a:t>‹Nº›</a:t>
            </a:fld>
            <a:endParaRPr lang="es-CR" dirty="0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83F04-FD9B-4A5B-BF68-78CE97175492}" type="datetime1">
              <a:rPr lang="es-CR" smtClean="0"/>
              <a:pPr/>
              <a:t>04/10/2014</a:t>
            </a:fld>
            <a:endParaRPr lang="es-C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976911-5ACD-46B2-B2F6-DDD46571CCFF}" type="slidenum">
              <a:rPr lang="es-CR" smtClean="0"/>
              <a:pPr/>
              <a:t>‹Nº›</a:t>
            </a:fld>
            <a:endParaRPr lang="es-C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DC718A-61A3-404C-801E-F0ED82C31537}" type="datetime1">
              <a:rPr lang="es-CR" smtClean="0"/>
              <a:pPr/>
              <a:t>04/10/2014</a:t>
            </a:fld>
            <a:endParaRPr lang="es-C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976911-5ACD-46B2-B2F6-DDD46571CCFF}" type="slidenum">
              <a:rPr lang="es-CR" smtClean="0"/>
              <a:pPr/>
              <a:t>‹Nº›</a:t>
            </a:fld>
            <a:endParaRPr lang="es-C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78A7D4-D178-4C71-9724-6B3FAC8D1324}" type="datetime1">
              <a:rPr lang="es-CR" smtClean="0"/>
              <a:pPr/>
              <a:t>04/10/2014</a:t>
            </a:fld>
            <a:endParaRPr lang="es-C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976911-5ACD-46B2-B2F6-DDD46571CCFF}" type="slidenum">
              <a:rPr lang="es-CR" smtClean="0"/>
              <a:pPr/>
              <a:t>‹Nº›</a:t>
            </a:fld>
            <a:endParaRPr lang="es-C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27A866-CB01-418D-A0D0-3A5AE764E079}" type="datetime1">
              <a:rPr lang="es-CR" smtClean="0"/>
              <a:pPr/>
              <a:t>04/10/2014</a:t>
            </a:fld>
            <a:endParaRPr lang="es-C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976911-5ACD-46B2-B2F6-DDD46571CCFF}" type="slidenum">
              <a:rPr lang="es-CR" smtClean="0"/>
              <a:pPr/>
              <a:t>‹Nº›</a:t>
            </a:fld>
            <a:endParaRPr lang="es-CR" dirty="0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2DBD5A-E4B5-4C1F-935F-ABF6CE012D50}" type="datetime1">
              <a:rPr lang="es-CR" smtClean="0"/>
              <a:pPr/>
              <a:t>04/10/2014</a:t>
            </a:fld>
            <a:endParaRPr lang="es-C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976911-5ACD-46B2-B2F6-DDD46571CCFF}" type="slidenum">
              <a:rPr lang="es-CR" smtClean="0"/>
              <a:pPr/>
              <a:t>‹Nº›</a:t>
            </a:fld>
            <a:endParaRPr lang="es-C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4B5304-82CC-44E0-AADE-48C5BFB6A6DE}" type="datetime1">
              <a:rPr lang="es-CR" smtClean="0"/>
              <a:pPr/>
              <a:t>04/10/2014</a:t>
            </a:fld>
            <a:endParaRPr lang="es-CR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R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976911-5ACD-46B2-B2F6-DDD46571CCFF}" type="slidenum">
              <a:rPr lang="es-CR" smtClean="0"/>
              <a:pPr/>
              <a:t>‹Nº›</a:t>
            </a:fld>
            <a:endParaRPr lang="es-C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9B9169-8FF3-4F39-8394-D0D2EBE9470F}" type="datetime1">
              <a:rPr lang="es-CR" smtClean="0"/>
              <a:pPr/>
              <a:t>04/10/2014</a:t>
            </a:fld>
            <a:endParaRPr lang="es-CR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R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976911-5ACD-46B2-B2F6-DDD46571CCFF}" type="slidenum">
              <a:rPr lang="es-CR" smtClean="0"/>
              <a:pPr/>
              <a:t>‹Nº›</a:t>
            </a:fld>
            <a:endParaRPr lang="es-C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DD334A-F3C7-49BC-B9F2-26DE04353C35}" type="datetime1">
              <a:rPr lang="es-CR" smtClean="0"/>
              <a:pPr/>
              <a:t>04/10/2014</a:t>
            </a:fld>
            <a:endParaRPr lang="es-CR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976911-5ACD-46B2-B2F6-DDD46571CCFF}" type="slidenum">
              <a:rPr lang="es-CR" smtClean="0"/>
              <a:pPr/>
              <a:t>‹Nº›</a:t>
            </a:fld>
            <a:endParaRPr lang="es-CR" dirty="0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5B5DFC-A25A-4E02-8766-44E1833B22DC}" type="datetime1">
              <a:rPr lang="es-CR" smtClean="0"/>
              <a:pPr/>
              <a:t>04/10/2014</a:t>
            </a:fld>
            <a:endParaRPr lang="es-C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976911-5ACD-46B2-B2F6-DDD46571CCFF}" type="slidenum">
              <a:rPr lang="es-CR" smtClean="0"/>
              <a:pPr/>
              <a:t>‹Nº›</a:t>
            </a:fld>
            <a:endParaRPr lang="es-C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C22F6F-7A22-483A-A5E6-6139F2D0FCCB}" type="datetime1">
              <a:rPr lang="es-CR" smtClean="0"/>
              <a:pPr/>
              <a:t>04/10/2014</a:t>
            </a:fld>
            <a:endParaRPr lang="es-C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7976911-5ACD-46B2-B2F6-DDD46571CCFF}" type="slidenum">
              <a:rPr lang="es-CR" smtClean="0"/>
              <a:pPr/>
              <a:t>‹Nº›</a:t>
            </a:fld>
            <a:endParaRPr lang="es-CR" dirty="0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F58A30A2-DBDC-458D-B5E0-CF6F083A3A06}" type="datetime1">
              <a:rPr lang="es-CR" smtClean="0"/>
              <a:pPr/>
              <a:t>04/10/2014</a:t>
            </a:fld>
            <a:endParaRPr lang="es-CR" dirty="0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s-CR" dirty="0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67976911-5ACD-46B2-B2F6-DDD46571CCFF}" type="slidenum">
              <a:rPr lang="es-CR" smtClean="0"/>
              <a:pPr/>
              <a:t>‹Nº›</a:t>
            </a:fld>
            <a:endParaRPr lang="es-CR" dirty="0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99591" y="1340767"/>
            <a:ext cx="7093341" cy="3096345"/>
          </a:xfrm>
        </p:spPr>
        <p:txBody>
          <a:bodyPr>
            <a:normAutofit fontScale="90000"/>
          </a:bodyPr>
          <a:lstStyle/>
          <a:p>
            <a:pPr marL="182880" algn="ctr"/>
            <a:r>
              <a:rPr lang="es-CR" sz="4400" dirty="0" smtClean="0"/>
              <a:t/>
            </a:r>
            <a:br>
              <a:rPr lang="es-CR" sz="4400" dirty="0" smtClean="0"/>
            </a:br>
            <a:r>
              <a:rPr lang="es-CR" sz="4400" dirty="0" smtClean="0"/>
              <a:t/>
            </a:r>
            <a:br>
              <a:rPr lang="es-CR" sz="4400" dirty="0" smtClean="0"/>
            </a:br>
            <a:r>
              <a:rPr lang="es-CR" sz="4400" dirty="0" smtClean="0"/>
              <a:t/>
            </a:r>
            <a:br>
              <a:rPr lang="es-CR" sz="4400" dirty="0" smtClean="0"/>
            </a:br>
            <a:r>
              <a:rPr lang="es-CR" sz="4400" dirty="0" smtClean="0"/>
              <a:t/>
            </a:r>
            <a:br>
              <a:rPr lang="es-CR" sz="4400" dirty="0" smtClean="0"/>
            </a:br>
            <a:r>
              <a:rPr lang="es-CR" sz="4400" dirty="0" smtClean="0"/>
              <a:t/>
            </a:r>
            <a:br>
              <a:rPr lang="es-CR" sz="4400" dirty="0" smtClean="0"/>
            </a:br>
            <a:r>
              <a:rPr lang="es-CR" sz="4400" dirty="0" smtClean="0"/>
              <a:t/>
            </a:r>
            <a:br>
              <a:rPr lang="es-CR" sz="4400" dirty="0" smtClean="0"/>
            </a:br>
            <a:r>
              <a:rPr lang="es-CR" sz="4400" dirty="0" smtClean="0"/>
              <a:t/>
            </a:r>
            <a:br>
              <a:rPr lang="es-CR" sz="4400" dirty="0" smtClean="0"/>
            </a:br>
            <a:r>
              <a:rPr lang="es-CR" sz="4400" dirty="0" smtClean="0"/>
              <a:t/>
            </a:r>
            <a:br>
              <a:rPr lang="es-CR" sz="4400" dirty="0" smtClean="0"/>
            </a:br>
            <a:r>
              <a:rPr lang="es-CR" sz="4400" dirty="0" smtClean="0"/>
              <a:t> Protección de Datos en Costa Rica:</a:t>
            </a:r>
            <a:br>
              <a:rPr lang="es-CR" sz="4400" dirty="0" smtClean="0"/>
            </a:br>
            <a:r>
              <a:rPr lang="es-CR" sz="4400" dirty="0" smtClean="0"/>
              <a:t/>
            </a:r>
            <a:br>
              <a:rPr lang="es-CR" sz="4400" dirty="0" smtClean="0"/>
            </a:br>
            <a:r>
              <a:rPr lang="es-CR" sz="4400" dirty="0" smtClean="0"/>
              <a:t> Situación actual y retos </a:t>
            </a:r>
            <a:br>
              <a:rPr lang="es-CR" sz="4400" dirty="0" smtClean="0"/>
            </a:br>
            <a:r>
              <a:rPr lang="es-CR" sz="4400" dirty="0" smtClean="0"/>
              <a:t/>
            </a:r>
            <a:br>
              <a:rPr lang="es-CR" sz="4400" dirty="0" smtClean="0"/>
            </a:br>
            <a:r>
              <a:rPr lang="es-CR" sz="2200" dirty="0" smtClean="0"/>
              <a:t>Msc. Nathalie Artavia Chavarría</a:t>
            </a:r>
            <a:endParaRPr lang="es-CR" sz="2200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199" y="5877272"/>
            <a:ext cx="3538737" cy="660053"/>
          </a:xfrm>
        </p:spPr>
        <p:txBody>
          <a:bodyPr/>
          <a:lstStyle/>
          <a:p>
            <a:pPr algn="just"/>
            <a:r>
              <a:rPr lang="es-CR" b="1" dirty="0" smtClean="0">
                <a:solidFill>
                  <a:schemeClr val="accent3">
                    <a:lumMod val="75000"/>
                  </a:schemeClr>
                </a:solidFill>
              </a:rPr>
              <a:t>Taller “Buenas Prácticas Internacionales  en las Administraciones Públicas sobre gestión operativa en Protección de Datos”</a:t>
            </a:r>
            <a:endParaRPr lang="es-CR" b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093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87624" y="476672"/>
            <a:ext cx="7056784" cy="504056"/>
          </a:xfrm>
        </p:spPr>
        <p:txBody>
          <a:bodyPr>
            <a:normAutofit fontScale="90000"/>
          </a:bodyPr>
          <a:lstStyle/>
          <a:p>
            <a:pPr algn="ctr">
              <a:buNone/>
            </a:pPr>
            <a:r>
              <a:rPr lang="es-MX" sz="2800" dirty="0" smtClean="0"/>
              <a:t>Mecanismos de Protección de Datos</a:t>
            </a:r>
            <a:endParaRPr lang="es-CR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83568" y="1124744"/>
            <a:ext cx="4032448" cy="4680520"/>
          </a:xfrm>
        </p:spPr>
        <p:txBody>
          <a:bodyPr>
            <a:normAutofit/>
          </a:bodyPr>
          <a:lstStyle/>
          <a:p>
            <a:pPr>
              <a:buNone/>
            </a:pPr>
            <a:endParaRPr lang="es-CR" dirty="0" smtClean="0"/>
          </a:p>
          <a:p>
            <a:pPr>
              <a:buNone/>
            </a:pPr>
            <a:r>
              <a:rPr lang="es-CR" dirty="0" smtClean="0"/>
              <a:t>   </a:t>
            </a:r>
            <a:r>
              <a:rPr lang="es-CR" sz="2200" dirty="0" smtClean="0"/>
              <a:t>Mecanismos de acceso a la información, rectificación y/o eliminación</a:t>
            </a:r>
          </a:p>
          <a:p>
            <a:pPr>
              <a:buNone/>
            </a:pPr>
            <a:endParaRPr lang="es-CR" sz="2200" dirty="0" smtClean="0"/>
          </a:p>
          <a:p>
            <a:pPr>
              <a:buNone/>
            </a:pPr>
            <a:r>
              <a:rPr lang="es-CR" sz="2200" dirty="0" smtClean="0"/>
              <a:t>    Excepciones a la supresión de datos</a:t>
            </a:r>
          </a:p>
          <a:p>
            <a:pPr>
              <a:buNone/>
            </a:pPr>
            <a:endParaRPr lang="es-CR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860032" y="1412776"/>
            <a:ext cx="4032448" cy="41227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CR" dirty="0" smtClean="0"/>
              <a:t>  </a:t>
            </a:r>
            <a:r>
              <a:rPr lang="es-CR" sz="2200" dirty="0" smtClean="0"/>
              <a:t>Medidas de seguridad (responsable – encargado)</a:t>
            </a:r>
          </a:p>
          <a:p>
            <a:pPr>
              <a:buNone/>
            </a:pPr>
            <a:endParaRPr lang="es-CR" sz="2200" dirty="0" smtClean="0"/>
          </a:p>
          <a:p>
            <a:pPr>
              <a:buNone/>
            </a:pPr>
            <a:r>
              <a:rPr lang="es-CR" sz="2200" dirty="0" smtClean="0"/>
              <a:t>   Factores de determinación de seguridad</a:t>
            </a:r>
          </a:p>
          <a:p>
            <a:pPr>
              <a:buNone/>
            </a:pPr>
            <a:endParaRPr lang="es-CR" sz="2200" dirty="0" smtClean="0"/>
          </a:p>
          <a:p>
            <a:pPr>
              <a:buNone/>
            </a:pPr>
            <a:r>
              <a:rPr lang="es-CR" sz="2200" dirty="0" smtClean="0"/>
              <a:t>   Requisitos de protocolos mínimos de actuación</a:t>
            </a:r>
          </a:p>
          <a:p>
            <a:pPr>
              <a:buNone/>
            </a:pPr>
            <a:endParaRPr lang="es-CR" sz="2200" dirty="0" smtClean="0"/>
          </a:p>
          <a:p>
            <a:pPr>
              <a:buNone/>
            </a:pPr>
            <a:endParaRPr lang="es-CR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59633" y="476672"/>
            <a:ext cx="7046168" cy="792088"/>
          </a:xfrm>
        </p:spPr>
        <p:txBody>
          <a:bodyPr/>
          <a:lstStyle/>
          <a:p>
            <a:pPr algn="ctr">
              <a:buNone/>
            </a:pPr>
            <a:r>
              <a:rPr lang="es-MX" sz="2800" dirty="0" smtClean="0"/>
              <a:t>Mecanismos de Protección de Datos</a:t>
            </a:r>
            <a:endParaRPr lang="es-CR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39552" y="1556792"/>
            <a:ext cx="3706744" cy="417646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s-CR" dirty="0" smtClean="0"/>
              <a:t>   </a:t>
            </a:r>
            <a:r>
              <a:rPr lang="es-CR" sz="2400" dirty="0" smtClean="0"/>
              <a:t>Procesos y condiciones para la transferencia de datos</a:t>
            </a:r>
          </a:p>
          <a:p>
            <a:pPr>
              <a:buNone/>
            </a:pPr>
            <a:endParaRPr lang="es-CR" sz="2400" dirty="0" smtClean="0"/>
          </a:p>
          <a:p>
            <a:pPr>
              <a:buNone/>
            </a:pPr>
            <a:r>
              <a:rPr lang="es-CR" sz="2400" dirty="0" smtClean="0"/>
              <a:t>   Proceso de inscripción y registro de bases de datos </a:t>
            </a:r>
          </a:p>
          <a:p>
            <a:pPr>
              <a:buNone/>
            </a:pPr>
            <a:endParaRPr lang="es-CR" sz="2400" dirty="0" smtClean="0"/>
          </a:p>
          <a:p>
            <a:pPr>
              <a:buNone/>
            </a:pPr>
            <a:r>
              <a:rPr lang="es-CR" sz="2400" dirty="0" smtClean="0"/>
              <a:t>   Pago de canon y emisión del acto final</a:t>
            </a:r>
          </a:p>
          <a:p>
            <a:pPr>
              <a:buNone/>
            </a:pPr>
            <a:endParaRPr lang="es-CR" dirty="0" smtClean="0"/>
          </a:p>
          <a:p>
            <a:pPr>
              <a:buNone/>
            </a:pPr>
            <a:r>
              <a:rPr lang="es-CR" dirty="0" smtClean="0"/>
              <a:t>   </a:t>
            </a:r>
          </a:p>
          <a:p>
            <a:pPr>
              <a:buNone/>
            </a:pPr>
            <a:endParaRPr lang="es-CR" dirty="0" smtClean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0" y="1556792"/>
            <a:ext cx="4320480" cy="4320480"/>
          </a:xfrm>
        </p:spPr>
        <p:txBody>
          <a:bodyPr>
            <a:normAutofit fontScale="92500" lnSpcReduction="10000"/>
          </a:bodyPr>
          <a:lstStyle/>
          <a:p>
            <a:pPr marL="92075" indent="-9525">
              <a:buNone/>
            </a:pPr>
            <a:r>
              <a:rPr lang="es-CR" sz="2400" dirty="0" smtClean="0"/>
              <a:t>Proceso de protección de derechos (causales) </a:t>
            </a:r>
          </a:p>
          <a:p>
            <a:pPr>
              <a:buNone/>
            </a:pPr>
            <a:endParaRPr lang="es-CR" sz="2400" dirty="0" smtClean="0"/>
          </a:p>
          <a:p>
            <a:pPr>
              <a:buNone/>
            </a:pPr>
            <a:r>
              <a:rPr lang="es-CR" sz="2400" dirty="0" smtClean="0"/>
              <a:t>Denuncia y admisibilidad</a:t>
            </a:r>
          </a:p>
          <a:p>
            <a:pPr>
              <a:buNone/>
            </a:pPr>
            <a:endParaRPr lang="es-CR" sz="2400" dirty="0" smtClean="0"/>
          </a:p>
          <a:p>
            <a:pPr>
              <a:buNone/>
            </a:pPr>
            <a:r>
              <a:rPr lang="es-CR" sz="2400" dirty="0" smtClean="0"/>
              <a:t>Medidas cautelares</a:t>
            </a:r>
          </a:p>
          <a:p>
            <a:pPr>
              <a:buNone/>
            </a:pPr>
            <a:endParaRPr lang="es-CR" sz="2400" dirty="0" smtClean="0"/>
          </a:p>
          <a:p>
            <a:pPr>
              <a:buNone/>
            </a:pPr>
            <a:r>
              <a:rPr lang="es-CR" sz="2400" dirty="0" smtClean="0"/>
              <a:t>Proceso sancionatorio</a:t>
            </a:r>
          </a:p>
          <a:p>
            <a:pPr>
              <a:buNone/>
            </a:pPr>
            <a:endParaRPr lang="es-CR" dirty="0" smtClean="0"/>
          </a:p>
          <a:p>
            <a:pPr>
              <a:buNone/>
            </a:pPr>
            <a:endParaRPr lang="es-CR" dirty="0" smtClean="0"/>
          </a:p>
          <a:p>
            <a:pPr>
              <a:buNone/>
            </a:pPr>
            <a:endParaRPr lang="es-CR" dirty="0" smtClean="0"/>
          </a:p>
          <a:p>
            <a:pPr>
              <a:buNone/>
            </a:pPr>
            <a:endParaRPr lang="es-CR" dirty="0" smtClean="0"/>
          </a:p>
          <a:p>
            <a:pPr>
              <a:buNone/>
            </a:pPr>
            <a:endParaRPr lang="es-CR" dirty="0" smtClean="0"/>
          </a:p>
          <a:p>
            <a:pPr>
              <a:buNone/>
            </a:pPr>
            <a:endParaRPr lang="es-CR" dirty="0" smtClean="0"/>
          </a:p>
          <a:p>
            <a:pPr>
              <a:buNone/>
            </a:pPr>
            <a:endParaRPr lang="es-C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043608" y="6172200"/>
            <a:ext cx="7128792" cy="365125"/>
          </a:xfrm>
        </p:spPr>
        <p:txBody>
          <a:bodyPr/>
          <a:lstStyle/>
          <a:p>
            <a:pPr algn="ctr"/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ORGANIGRAMA ACTUAL PRODHAB (Aprobado por Ministerio de Planificación)</a:t>
            </a:r>
            <a:endParaRPr lang="es-CR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764704"/>
            <a:ext cx="7704856" cy="4824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50330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Título"/>
          <p:cNvSpPr>
            <a:spLocks noGrp="1"/>
          </p:cNvSpPr>
          <p:nvPr>
            <p:ph type="title"/>
          </p:nvPr>
        </p:nvSpPr>
        <p:spPr>
          <a:xfrm>
            <a:off x="683568" y="620688"/>
            <a:ext cx="7622233" cy="576064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es-MX" sz="2800" dirty="0" smtClean="0"/>
              <a:t>Experiencia en Costa Rica:</a:t>
            </a:r>
            <a:br>
              <a:rPr lang="es-MX" sz="2800" dirty="0" smtClean="0"/>
            </a:br>
            <a:r>
              <a:rPr lang="es-MX" sz="2800" dirty="0" smtClean="0"/>
              <a:t/>
            </a:r>
            <a:br>
              <a:rPr lang="es-MX" sz="2800" dirty="0" smtClean="0"/>
            </a:br>
            <a:r>
              <a:rPr lang="es-MX" sz="2800" dirty="0" smtClean="0"/>
              <a:t>Acciones realizadas (fase inicial)</a:t>
            </a:r>
            <a:endParaRPr lang="es-CR" sz="2800" dirty="0"/>
          </a:p>
        </p:txBody>
      </p:sp>
      <p:sp>
        <p:nvSpPr>
          <p:cNvPr id="16" name="15 Marcador de contenido"/>
          <p:cNvSpPr>
            <a:spLocks noGrp="1"/>
          </p:cNvSpPr>
          <p:nvPr>
            <p:ph sz="half" idx="1"/>
          </p:nvPr>
        </p:nvSpPr>
        <p:spPr>
          <a:xfrm>
            <a:off x="323528" y="1844824"/>
            <a:ext cx="4166175" cy="4392488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es-CR" sz="2000" dirty="0" smtClean="0"/>
              <a:t>Atención de consultas jurídicas</a:t>
            </a:r>
          </a:p>
          <a:p>
            <a:pPr marL="45720" indent="0" algn="just">
              <a:buNone/>
            </a:pPr>
            <a:endParaRPr lang="es-CR" sz="2000" dirty="0" smtClean="0"/>
          </a:p>
          <a:p>
            <a:pPr marL="45720" indent="0" algn="just">
              <a:buNone/>
            </a:pPr>
            <a:r>
              <a:rPr lang="es-CR" sz="2000" dirty="0" smtClean="0"/>
              <a:t>Diseño de formularios de inscripción.</a:t>
            </a:r>
          </a:p>
          <a:p>
            <a:pPr marL="45720" indent="0">
              <a:buNone/>
            </a:pPr>
            <a:endParaRPr lang="es-CR" sz="2000" dirty="0"/>
          </a:p>
          <a:p>
            <a:pPr marL="45720" indent="0">
              <a:buNone/>
            </a:pPr>
            <a:r>
              <a:rPr lang="es-CR" sz="2000" dirty="0" smtClean="0"/>
              <a:t>Inicio de divulgación a sectores privados y públicos (reuniones, charlas, capacitación)</a:t>
            </a:r>
          </a:p>
          <a:p>
            <a:pPr marL="45720" indent="0">
              <a:buNone/>
            </a:pPr>
            <a:endParaRPr lang="es-CR" sz="2000" dirty="0" smtClean="0"/>
          </a:p>
          <a:p>
            <a:pPr marL="45720" indent="0">
              <a:buNone/>
            </a:pPr>
            <a:r>
              <a:rPr lang="es-CR" sz="2000" dirty="0" smtClean="0"/>
              <a:t>Asignación de códigos presupuestarios</a:t>
            </a:r>
          </a:p>
          <a:p>
            <a:pPr marL="45720" indent="0">
              <a:buNone/>
            </a:pPr>
            <a:endParaRPr lang="es-CR" sz="2400" dirty="0" smtClean="0"/>
          </a:p>
        </p:txBody>
      </p:sp>
      <p:sp>
        <p:nvSpPr>
          <p:cNvPr id="17" name="16 Marcador de contenido"/>
          <p:cNvSpPr>
            <a:spLocks noGrp="1"/>
          </p:cNvSpPr>
          <p:nvPr>
            <p:ph sz="half" idx="2"/>
          </p:nvPr>
        </p:nvSpPr>
        <p:spPr>
          <a:xfrm>
            <a:off x="4645152" y="1844824"/>
            <a:ext cx="4103312" cy="4032448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s-CR" sz="2000" dirty="0" smtClean="0"/>
              <a:t>Compilación de normativa nacional y jurisprudencia</a:t>
            </a:r>
          </a:p>
          <a:p>
            <a:pPr marL="45720" indent="0">
              <a:buNone/>
            </a:pPr>
            <a:endParaRPr lang="es-CR" sz="2000" dirty="0" smtClean="0"/>
          </a:p>
          <a:p>
            <a:pPr marL="45720" indent="0">
              <a:buNone/>
            </a:pPr>
            <a:r>
              <a:rPr lang="es-CR" sz="2000" dirty="0" smtClean="0"/>
              <a:t>Conformación de Consejo de PD (Poder Judicial, Universidad de Costa Rica, Defensoría de los Habitantes, sector Bancario, Ministra de Justicia, PRODHAB)</a:t>
            </a:r>
          </a:p>
          <a:p>
            <a:pPr>
              <a:buNone/>
            </a:pPr>
            <a:endParaRPr lang="es-CR" sz="2000" dirty="0"/>
          </a:p>
          <a:p>
            <a:pPr marL="0" indent="0">
              <a:buNone/>
            </a:pPr>
            <a:r>
              <a:rPr lang="es-CR" sz="2000" dirty="0" smtClean="0"/>
              <a:t> Aprobación de presupuesto y puestos </a:t>
            </a:r>
            <a:endParaRPr lang="es-CR" sz="2000" dirty="0"/>
          </a:p>
        </p:txBody>
      </p:sp>
    </p:spTree>
    <p:extLst>
      <p:ext uri="{BB962C8B-B14F-4D97-AF65-F5344CB8AC3E}">
        <p14:creationId xmlns:p14="http://schemas.microsoft.com/office/powerpoint/2010/main" val="2488844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Título"/>
          <p:cNvSpPr>
            <a:spLocks noGrp="1"/>
          </p:cNvSpPr>
          <p:nvPr>
            <p:ph type="title"/>
          </p:nvPr>
        </p:nvSpPr>
        <p:spPr>
          <a:xfrm>
            <a:off x="683568" y="620688"/>
            <a:ext cx="7622233" cy="576064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es-MX" sz="2800" dirty="0" smtClean="0"/>
              <a:t>Experiencia en Costa Rica:</a:t>
            </a:r>
            <a:br>
              <a:rPr lang="es-MX" sz="2800" dirty="0" smtClean="0"/>
            </a:br>
            <a:r>
              <a:rPr lang="es-MX" sz="2800" dirty="0" smtClean="0"/>
              <a:t/>
            </a:r>
            <a:br>
              <a:rPr lang="es-MX" sz="2800" dirty="0" smtClean="0"/>
            </a:br>
            <a:r>
              <a:rPr lang="es-MX" sz="2800" dirty="0" smtClean="0"/>
              <a:t>Acciones realizadas (fase operativa)</a:t>
            </a:r>
            <a:endParaRPr lang="es-CR" sz="2800" dirty="0"/>
          </a:p>
        </p:txBody>
      </p:sp>
      <p:sp>
        <p:nvSpPr>
          <p:cNvPr id="16" name="15 Marcador de contenido"/>
          <p:cNvSpPr>
            <a:spLocks noGrp="1"/>
          </p:cNvSpPr>
          <p:nvPr>
            <p:ph sz="half" idx="1"/>
          </p:nvPr>
        </p:nvSpPr>
        <p:spPr>
          <a:xfrm>
            <a:off x="323528" y="1844824"/>
            <a:ext cx="4166175" cy="4392488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es-CR" sz="2000" dirty="0" smtClean="0"/>
              <a:t>Tramitación de quejas y denuncias (2013: 12 denuncias /a julio 2014: 25 denuncias) </a:t>
            </a:r>
          </a:p>
          <a:p>
            <a:pPr marL="45720" indent="0" algn="just">
              <a:buNone/>
            </a:pPr>
            <a:endParaRPr lang="es-CR" sz="2000" dirty="0" smtClean="0"/>
          </a:p>
          <a:p>
            <a:pPr marL="45720" indent="0" algn="just">
              <a:buNone/>
            </a:pPr>
            <a:r>
              <a:rPr lang="es-CR" sz="2000" dirty="0" smtClean="0"/>
              <a:t>Creación página Web /Redes sociales (www.prodhab.go.cr)</a:t>
            </a:r>
          </a:p>
          <a:p>
            <a:pPr marL="45720" indent="0">
              <a:buNone/>
            </a:pPr>
            <a:endParaRPr lang="es-CR" sz="2000" dirty="0"/>
          </a:p>
          <a:p>
            <a:pPr marL="45720" indent="0">
              <a:buNone/>
            </a:pPr>
            <a:r>
              <a:rPr lang="es-CR" sz="2000" dirty="0" smtClean="0"/>
              <a:t>Incorporación en charlas al sector Público : tecnologías de información, legal y auditoría interna)</a:t>
            </a:r>
          </a:p>
          <a:p>
            <a:pPr marL="45720" indent="0">
              <a:buNone/>
            </a:pPr>
            <a:endParaRPr lang="es-CR" sz="2400" dirty="0" smtClean="0"/>
          </a:p>
        </p:txBody>
      </p:sp>
      <p:sp>
        <p:nvSpPr>
          <p:cNvPr id="17" name="16 Marcador de contenido"/>
          <p:cNvSpPr>
            <a:spLocks noGrp="1"/>
          </p:cNvSpPr>
          <p:nvPr>
            <p:ph sz="half" idx="2"/>
          </p:nvPr>
        </p:nvSpPr>
        <p:spPr>
          <a:xfrm>
            <a:off x="4645152" y="1844824"/>
            <a:ext cx="4103312" cy="4032448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s-CR" sz="2000" dirty="0" smtClean="0"/>
              <a:t>Disposición de una prórroga transitoria para inscripción al 5 de junio del 2014</a:t>
            </a:r>
          </a:p>
          <a:p>
            <a:pPr marL="45720" indent="0">
              <a:buNone/>
            </a:pPr>
            <a:endParaRPr lang="es-CR" sz="2000" dirty="0" smtClean="0"/>
          </a:p>
          <a:p>
            <a:pPr marL="45720" indent="0">
              <a:buNone/>
            </a:pPr>
            <a:r>
              <a:rPr lang="es-CR" sz="2000" dirty="0" smtClean="0"/>
              <a:t>Inicio de los procesos de inscripción de bases de datos (Julio 2014: 24 solicitudes de inscripción)</a:t>
            </a:r>
          </a:p>
          <a:p>
            <a:pPr>
              <a:buNone/>
            </a:pPr>
            <a:endParaRPr lang="es-CR" sz="2000" dirty="0"/>
          </a:p>
          <a:p>
            <a:pPr marL="0" indent="0">
              <a:buNone/>
            </a:pPr>
            <a:r>
              <a:rPr lang="es-CR" sz="2000" dirty="0" smtClean="0"/>
              <a:t>A nivel Internacional:  inicio de conversaciones para el Adequacy Procedure ante la Unión Europea,</a:t>
            </a:r>
            <a:endParaRPr lang="es-CR" sz="2000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488844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ctrTitle"/>
          </p:nvPr>
        </p:nvSpPr>
        <p:spPr>
          <a:xfrm>
            <a:off x="817581" y="692697"/>
            <a:ext cx="7175351" cy="5760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s-CR" sz="2800" dirty="0" smtClean="0"/>
              <a:t>Acciones y logros con sector Público</a:t>
            </a:r>
            <a:endParaRPr lang="es-CR" sz="2800" dirty="0"/>
          </a:p>
        </p:txBody>
      </p:sp>
      <p:sp>
        <p:nvSpPr>
          <p:cNvPr id="2" name="1 Subtítulo"/>
          <p:cNvSpPr>
            <a:spLocks noGrp="1"/>
          </p:cNvSpPr>
          <p:nvPr>
            <p:ph type="subTitle" idx="1"/>
          </p:nvPr>
        </p:nvSpPr>
        <p:spPr>
          <a:xfrm>
            <a:off x="467544" y="1484784"/>
            <a:ext cx="8136904" cy="4449881"/>
          </a:xfrm>
        </p:spPr>
        <p:txBody>
          <a:bodyPr>
            <a:normAutofit fontScale="70000" lnSpcReduction="20000"/>
          </a:bodyPr>
          <a:lstStyle/>
          <a:p>
            <a:endParaRPr lang="es-CR" dirty="0" smtClean="0"/>
          </a:p>
          <a:p>
            <a:pPr algn="just">
              <a:buFont typeface="Arial" charset="0"/>
              <a:buChar char="•"/>
            </a:pPr>
            <a:r>
              <a:rPr lang="es-CR" dirty="0" smtClean="0"/>
              <a:t> Poder Judicial (Comisión de Protección de Datos) revisión de sus reglamentos y protocolos internos – despersonalización de sentencias – mecanismos de Protección al usuario)</a:t>
            </a:r>
          </a:p>
          <a:p>
            <a:pPr algn="just"/>
            <a:endParaRPr lang="es-CR" dirty="0" smtClean="0"/>
          </a:p>
          <a:p>
            <a:pPr algn="just">
              <a:buFont typeface="Arial" charset="0"/>
              <a:buChar char="•"/>
            </a:pPr>
            <a:r>
              <a:rPr lang="es-CR" dirty="0" smtClean="0"/>
              <a:t>Registro Nacional (bloqueo de datos de acceso restringido – datos sensibles de los estudios registrales)</a:t>
            </a:r>
          </a:p>
          <a:p>
            <a:pPr algn="just"/>
            <a:endParaRPr lang="es-CR" dirty="0" smtClean="0"/>
          </a:p>
          <a:p>
            <a:pPr algn="just">
              <a:buFont typeface="Arial" charset="0"/>
              <a:buChar char="•"/>
            </a:pPr>
            <a:r>
              <a:rPr lang="es-CR" dirty="0" smtClean="0"/>
              <a:t>Contraloría General de la República: inicio del estudio de sus bases de datos y mecanismos tecnológicos y jurídicos de Protección</a:t>
            </a:r>
          </a:p>
          <a:p>
            <a:pPr algn="just">
              <a:buFont typeface="Arial" charset="0"/>
              <a:buChar char="•"/>
            </a:pPr>
            <a:endParaRPr lang="es-CR" dirty="0" smtClean="0"/>
          </a:p>
          <a:p>
            <a:pPr algn="just">
              <a:buFont typeface="Arial" charset="0"/>
              <a:buChar char="•"/>
            </a:pPr>
            <a:r>
              <a:rPr lang="es-CR" dirty="0" smtClean="0"/>
              <a:t>Ministerio Ciencia Tecnología y Telecomunicaciones: conformación de grupos de trabajo, disposiciones internas y directrices</a:t>
            </a:r>
          </a:p>
          <a:p>
            <a:pPr algn="just">
              <a:buFont typeface="Arial" charset="0"/>
              <a:buChar char="•"/>
            </a:pPr>
            <a:endParaRPr lang="es-CR" dirty="0" smtClean="0"/>
          </a:p>
          <a:p>
            <a:pPr algn="just">
              <a:buFont typeface="Arial" charset="0"/>
              <a:buChar char="•"/>
            </a:pPr>
            <a:r>
              <a:rPr lang="es-CR" dirty="0" smtClean="0"/>
              <a:t>Ministerio de Hacienda: acciones y charlas con la auditoría interna en el área legal y sector de Tecnologías información</a:t>
            </a:r>
          </a:p>
          <a:p>
            <a:pPr algn="just"/>
            <a:endParaRPr lang="es-CR" dirty="0" smtClean="0"/>
          </a:p>
          <a:p>
            <a:pPr algn="just">
              <a:buFont typeface="Arial" charset="0"/>
              <a:buChar char="•"/>
            </a:pPr>
            <a:endParaRPr lang="es-CR" dirty="0" smtClean="0"/>
          </a:p>
          <a:p>
            <a:endParaRPr lang="es-C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ctrTitle"/>
          </p:nvPr>
        </p:nvSpPr>
        <p:spPr>
          <a:xfrm>
            <a:off x="817581" y="692697"/>
            <a:ext cx="7175351" cy="5760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s-CR" sz="2800" dirty="0" smtClean="0"/>
              <a:t>Acciones y logros con sector Público</a:t>
            </a:r>
            <a:endParaRPr lang="es-CR" sz="2800" dirty="0"/>
          </a:p>
        </p:txBody>
      </p:sp>
      <p:sp>
        <p:nvSpPr>
          <p:cNvPr id="2" name="1 Subtítulo"/>
          <p:cNvSpPr>
            <a:spLocks noGrp="1"/>
          </p:cNvSpPr>
          <p:nvPr>
            <p:ph type="subTitle" idx="1"/>
          </p:nvPr>
        </p:nvSpPr>
        <p:spPr>
          <a:xfrm>
            <a:off x="467544" y="1340768"/>
            <a:ext cx="8136904" cy="4593897"/>
          </a:xfrm>
        </p:spPr>
        <p:txBody>
          <a:bodyPr>
            <a:normAutofit fontScale="92500" lnSpcReduction="10000"/>
          </a:bodyPr>
          <a:lstStyle/>
          <a:p>
            <a:endParaRPr lang="es-CR" dirty="0" smtClean="0"/>
          </a:p>
          <a:p>
            <a:pPr algn="just">
              <a:buFont typeface="Arial" charset="0"/>
              <a:buChar char="•"/>
            </a:pPr>
            <a:r>
              <a:rPr lang="es-CR" sz="2000" dirty="0" smtClean="0"/>
              <a:t>Superintendencia de Telecomunicaciones: Inicio de conversaciones para directriz conjunta con PRODHAB – Adecuación de servicios de información</a:t>
            </a:r>
          </a:p>
          <a:p>
            <a:pPr algn="just">
              <a:buFont typeface="Arial" charset="0"/>
              <a:buChar char="•"/>
            </a:pPr>
            <a:endParaRPr lang="es-CR" sz="2000" dirty="0" smtClean="0"/>
          </a:p>
          <a:p>
            <a:pPr algn="just">
              <a:buFont typeface="Arial" charset="0"/>
              <a:buChar char="•"/>
            </a:pPr>
            <a:r>
              <a:rPr lang="es-CR" sz="2000" dirty="0" smtClean="0"/>
              <a:t>Tribunal Supremo de Elecciones: Reuniones y asesoría para adecuación de sus bases de datos, procedimientos internos y convenios de transferencia</a:t>
            </a:r>
          </a:p>
          <a:p>
            <a:pPr algn="just"/>
            <a:endParaRPr lang="es-CR" sz="2000" dirty="0" smtClean="0"/>
          </a:p>
          <a:p>
            <a:pPr algn="just">
              <a:buFont typeface="Arial" charset="0"/>
              <a:buChar char="•"/>
            </a:pPr>
            <a:r>
              <a:rPr lang="es-CR" sz="2000" dirty="0" smtClean="0"/>
              <a:t>Sistema Penitenciario Nacional: orientación para los mecanismos de transferencia de datos y conformación de expediente único de población penal</a:t>
            </a:r>
          </a:p>
          <a:p>
            <a:pPr algn="just">
              <a:buFont typeface="Arial" charset="0"/>
              <a:buChar char="•"/>
            </a:pPr>
            <a:endParaRPr lang="es-CR" sz="2000" dirty="0" smtClean="0"/>
          </a:p>
          <a:p>
            <a:pPr algn="just">
              <a:buFont typeface="Arial" charset="0"/>
              <a:buChar char="•"/>
            </a:pPr>
            <a:r>
              <a:rPr lang="es-CR" sz="2000" dirty="0" smtClean="0"/>
              <a:t>Solicitudes de inscripción de bases de datos: Registro Nacional, Tribunal Supremo de Elecciones, Dirección Nacional de Notariado, Archivo Nacional</a:t>
            </a:r>
          </a:p>
          <a:p>
            <a:pPr algn="just">
              <a:buFont typeface="Arial" charset="0"/>
              <a:buChar char="•"/>
            </a:pPr>
            <a:endParaRPr lang="es-CR" sz="2000" dirty="0" smtClean="0"/>
          </a:p>
          <a:p>
            <a:pPr algn="just">
              <a:buFont typeface="Arial" charset="0"/>
              <a:buChar char="•"/>
            </a:pPr>
            <a:r>
              <a:rPr lang="es-CR" sz="2000" dirty="0" smtClean="0"/>
              <a:t>Bases de datos inscritas a julio 2014: Dirección Nacional de Notariado</a:t>
            </a:r>
          </a:p>
          <a:p>
            <a:pPr algn="just">
              <a:buFont typeface="Arial" charset="0"/>
              <a:buChar char="•"/>
            </a:pPr>
            <a:endParaRPr lang="es-CR" dirty="0" smtClean="0"/>
          </a:p>
          <a:p>
            <a:endParaRPr lang="es-C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ctrTitle"/>
          </p:nvPr>
        </p:nvSpPr>
        <p:spPr>
          <a:xfrm>
            <a:off x="817581" y="404665"/>
            <a:ext cx="7175351" cy="720080"/>
          </a:xfrm>
        </p:spPr>
        <p:txBody>
          <a:bodyPr/>
          <a:lstStyle/>
          <a:p>
            <a:pPr algn="ctr">
              <a:buNone/>
            </a:pPr>
            <a:r>
              <a:rPr lang="es-CR" sz="2800" dirty="0" smtClean="0"/>
              <a:t>Retos de protección de Datos en Costa Rica</a:t>
            </a:r>
            <a:endParaRPr lang="es-CR" sz="2800" dirty="0"/>
          </a:p>
        </p:txBody>
      </p:sp>
      <p:sp>
        <p:nvSpPr>
          <p:cNvPr id="2" name="1 Subtítulo"/>
          <p:cNvSpPr>
            <a:spLocks noGrp="1"/>
          </p:cNvSpPr>
          <p:nvPr>
            <p:ph type="subTitle" idx="1"/>
          </p:nvPr>
        </p:nvSpPr>
        <p:spPr>
          <a:xfrm>
            <a:off x="611560" y="1340768"/>
            <a:ext cx="7920880" cy="4593897"/>
          </a:xfrm>
        </p:spPr>
        <p:txBody>
          <a:bodyPr>
            <a:normAutofit fontScale="25000" lnSpcReduction="20000"/>
          </a:bodyPr>
          <a:lstStyle/>
          <a:p>
            <a:pPr algn="just"/>
            <a:endParaRPr lang="es-CR" sz="2000" dirty="0" smtClean="0"/>
          </a:p>
          <a:p>
            <a:pPr algn="just">
              <a:buFont typeface="Arial" charset="0"/>
              <a:buChar char="•"/>
            </a:pPr>
            <a:endParaRPr lang="es-CR" sz="2000" dirty="0" smtClean="0"/>
          </a:p>
          <a:p>
            <a:pPr algn="just">
              <a:buFont typeface="Arial" charset="0"/>
              <a:buChar char="•"/>
            </a:pPr>
            <a:endParaRPr lang="es-CR" sz="2000" dirty="0" smtClean="0"/>
          </a:p>
          <a:p>
            <a:pPr algn="just">
              <a:buFont typeface="Arial" charset="0"/>
              <a:buChar char="•"/>
            </a:pPr>
            <a:r>
              <a:rPr lang="es-CR" sz="7200" dirty="0" smtClean="0"/>
              <a:t>Se ha logrado primeras concientizaciones a los ciudadanos sobre la protección de sus datos</a:t>
            </a:r>
          </a:p>
          <a:p>
            <a:pPr algn="just">
              <a:buFont typeface="Arial" charset="0"/>
              <a:buChar char="•"/>
            </a:pPr>
            <a:endParaRPr lang="es-CR" sz="7200" dirty="0" smtClean="0"/>
          </a:p>
          <a:p>
            <a:pPr algn="just">
              <a:buFont typeface="Arial" charset="0"/>
              <a:buChar char="•"/>
            </a:pPr>
            <a:r>
              <a:rPr lang="es-CR" sz="7200" dirty="0" smtClean="0"/>
              <a:t>Las empresas públicas y privadas se han ido acercando al Prodhab o especialistas para la adecuación de sus bases de datos (continúa a paso lento pero con resultados positivos)</a:t>
            </a:r>
          </a:p>
          <a:p>
            <a:pPr algn="just"/>
            <a:endParaRPr lang="es-CR" sz="7200" dirty="0" smtClean="0"/>
          </a:p>
          <a:p>
            <a:pPr algn="just">
              <a:buFont typeface="Arial" charset="0"/>
              <a:buChar char="•"/>
            </a:pPr>
            <a:r>
              <a:rPr lang="es-CR" sz="7200" dirty="0" smtClean="0"/>
              <a:t>Definición y límites de acceso a la información pública – protección de Datos Personales</a:t>
            </a:r>
          </a:p>
          <a:p>
            <a:pPr algn="just">
              <a:buFont typeface="Arial" charset="0"/>
              <a:buChar char="•"/>
            </a:pPr>
            <a:endParaRPr lang="es-CR" sz="7200" dirty="0" smtClean="0"/>
          </a:p>
          <a:p>
            <a:pPr algn="just">
              <a:buFont typeface="Arial" charset="0"/>
              <a:buChar char="•"/>
            </a:pPr>
            <a:r>
              <a:rPr lang="es-CR" sz="7200" dirty="0" smtClean="0"/>
              <a:t>Consolidación del Gobierno Digital – manejo de bases de datos y sus protocolos</a:t>
            </a:r>
          </a:p>
          <a:p>
            <a:pPr algn="just">
              <a:buFont typeface="Arial" charset="0"/>
              <a:buChar char="•"/>
            </a:pPr>
            <a:endParaRPr lang="es-CR" sz="7200" dirty="0" smtClean="0"/>
          </a:p>
          <a:p>
            <a:pPr algn="just">
              <a:buFont typeface="Arial" charset="0"/>
              <a:buChar char="•"/>
            </a:pPr>
            <a:r>
              <a:rPr lang="es-CR" sz="7200" dirty="0" smtClean="0"/>
              <a:t>Aplicación efectiva de directriz sobre el uso de nube (ministerio de Ciencia, Tecnología y Telecomunicaciones)</a:t>
            </a:r>
          </a:p>
          <a:p>
            <a:pPr algn="just">
              <a:buFont typeface="Arial" charset="0"/>
              <a:buChar char="•"/>
            </a:pPr>
            <a:endParaRPr lang="es-CR" sz="6400" dirty="0" smtClean="0"/>
          </a:p>
          <a:p>
            <a:pPr algn="just">
              <a:buFont typeface="Arial" charset="0"/>
              <a:buChar char="•"/>
            </a:pPr>
            <a:endParaRPr lang="es-CR" sz="5000" dirty="0" smtClean="0"/>
          </a:p>
          <a:p>
            <a:pPr algn="just">
              <a:buFont typeface="Arial" charset="0"/>
              <a:buChar char="•"/>
            </a:pPr>
            <a:endParaRPr lang="es-CR" sz="2000" dirty="0" smtClean="0"/>
          </a:p>
          <a:p>
            <a:pPr algn="just">
              <a:buFont typeface="Arial" charset="0"/>
              <a:buChar char="•"/>
            </a:pPr>
            <a:endParaRPr lang="es-CR" sz="2000" dirty="0" smtClean="0"/>
          </a:p>
          <a:p>
            <a:pPr algn="just">
              <a:buFont typeface="Arial" charset="0"/>
              <a:buChar char="•"/>
            </a:pPr>
            <a:endParaRPr lang="es-CR" sz="2000" dirty="0" smtClean="0"/>
          </a:p>
          <a:p>
            <a:pPr algn="just"/>
            <a:endParaRPr lang="es-CR" sz="2000" dirty="0" smtClean="0"/>
          </a:p>
          <a:p>
            <a:pPr algn="just"/>
            <a:endParaRPr lang="es-CR" sz="2000" dirty="0" smtClean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ctrTitle"/>
          </p:nvPr>
        </p:nvSpPr>
        <p:spPr>
          <a:xfrm>
            <a:off x="817581" y="404665"/>
            <a:ext cx="7175351" cy="720080"/>
          </a:xfrm>
        </p:spPr>
        <p:txBody>
          <a:bodyPr/>
          <a:lstStyle/>
          <a:p>
            <a:pPr algn="ctr">
              <a:buNone/>
            </a:pPr>
            <a:r>
              <a:rPr lang="es-CR" sz="2800" dirty="0" smtClean="0"/>
              <a:t>Retos de protección de Datos en Costa Rica</a:t>
            </a:r>
            <a:endParaRPr lang="es-CR" sz="2800" dirty="0"/>
          </a:p>
        </p:txBody>
      </p:sp>
      <p:sp>
        <p:nvSpPr>
          <p:cNvPr id="2" name="1 Subtítulo"/>
          <p:cNvSpPr>
            <a:spLocks noGrp="1"/>
          </p:cNvSpPr>
          <p:nvPr>
            <p:ph type="subTitle" idx="1"/>
          </p:nvPr>
        </p:nvSpPr>
        <p:spPr>
          <a:xfrm>
            <a:off x="611560" y="1052736"/>
            <a:ext cx="7920880" cy="4881929"/>
          </a:xfrm>
        </p:spPr>
        <p:txBody>
          <a:bodyPr>
            <a:normAutofit fontScale="62500" lnSpcReduction="20000"/>
          </a:bodyPr>
          <a:lstStyle/>
          <a:p>
            <a:pPr algn="just"/>
            <a:endParaRPr lang="es-CR" sz="2000" dirty="0" smtClean="0"/>
          </a:p>
          <a:p>
            <a:pPr algn="just">
              <a:buFont typeface="Arial" charset="0"/>
              <a:buChar char="•"/>
            </a:pPr>
            <a:endParaRPr lang="es-CR" sz="2000" dirty="0" smtClean="0"/>
          </a:p>
          <a:p>
            <a:pPr algn="just">
              <a:buFont typeface="Arial" charset="0"/>
              <a:buChar char="•"/>
            </a:pPr>
            <a:endParaRPr lang="es-CR" sz="2000" dirty="0" smtClean="0"/>
          </a:p>
          <a:p>
            <a:pPr algn="just">
              <a:buFont typeface="Arial" charset="0"/>
              <a:buChar char="•"/>
            </a:pPr>
            <a:r>
              <a:rPr lang="es-CR" sz="2900" dirty="0" smtClean="0"/>
              <a:t> Emisión de directrices al sector Público ( tratamiento de datos en Recursos Humanos, uso de correo electrónico, disposición de mecanismos para el ejercicio de derechos del ciudadano)</a:t>
            </a:r>
          </a:p>
          <a:p>
            <a:pPr algn="just">
              <a:buFont typeface="Arial" charset="0"/>
              <a:buChar char="•"/>
            </a:pPr>
            <a:endParaRPr lang="es-CR" sz="2900" dirty="0" smtClean="0"/>
          </a:p>
          <a:p>
            <a:pPr algn="just">
              <a:buFont typeface="Arial" charset="0"/>
              <a:buChar char="•"/>
            </a:pPr>
            <a:r>
              <a:rPr lang="es-CR" sz="2900" dirty="0" smtClean="0"/>
              <a:t>Regulación sobre Protección en los proyectos de expedientes únicos (sectores salud, educación, bancario, antecedentes judiciales, y penitenciario)</a:t>
            </a:r>
          </a:p>
          <a:p>
            <a:pPr algn="just">
              <a:buFont typeface="Arial" charset="0"/>
              <a:buChar char="•"/>
            </a:pPr>
            <a:endParaRPr lang="es-CR" sz="2900" dirty="0" smtClean="0"/>
          </a:p>
          <a:p>
            <a:pPr algn="just">
              <a:buFont typeface="Arial" charset="0"/>
              <a:buChar char="•"/>
            </a:pPr>
            <a:r>
              <a:rPr lang="es-CR" sz="2900" dirty="0" smtClean="0"/>
              <a:t>Regulación de Protección de datos en los servicios de información en Telecomunicaciones</a:t>
            </a:r>
          </a:p>
          <a:p>
            <a:pPr algn="just">
              <a:buFont typeface="Arial" charset="0"/>
              <a:buChar char="•"/>
            </a:pPr>
            <a:endParaRPr lang="es-CR" sz="2900" dirty="0" smtClean="0"/>
          </a:p>
          <a:p>
            <a:pPr algn="just">
              <a:buFont typeface="Arial" charset="0"/>
              <a:buChar char="•"/>
            </a:pPr>
            <a:r>
              <a:rPr lang="es-CR" sz="2900" dirty="0" smtClean="0"/>
              <a:t>Continuar en la concientización a ciudadanos y responsables de bases de datos</a:t>
            </a:r>
          </a:p>
          <a:p>
            <a:pPr algn="just">
              <a:buFont typeface="Arial" charset="0"/>
              <a:buChar char="•"/>
            </a:pPr>
            <a:endParaRPr lang="es-CR" sz="2900" dirty="0" smtClean="0"/>
          </a:p>
          <a:p>
            <a:pPr algn="just">
              <a:buFont typeface="Arial" charset="0"/>
              <a:buChar char="•"/>
            </a:pPr>
            <a:r>
              <a:rPr lang="es-CR" sz="2900" dirty="0" smtClean="0"/>
              <a:t>Cambio en la cultura institucional</a:t>
            </a:r>
          </a:p>
          <a:p>
            <a:pPr algn="just">
              <a:buFont typeface="Arial" charset="0"/>
              <a:buChar char="•"/>
            </a:pPr>
            <a:endParaRPr lang="es-CR" sz="2900" dirty="0" smtClean="0"/>
          </a:p>
          <a:p>
            <a:pPr algn="just"/>
            <a:endParaRPr lang="es-CR" sz="2000" dirty="0" smtClean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ctrTitle"/>
          </p:nvPr>
        </p:nvSpPr>
        <p:spPr>
          <a:xfrm>
            <a:off x="817581" y="404665"/>
            <a:ext cx="7175351" cy="720080"/>
          </a:xfrm>
        </p:spPr>
        <p:txBody>
          <a:bodyPr/>
          <a:lstStyle/>
          <a:p>
            <a:pPr algn="ctr">
              <a:buNone/>
            </a:pPr>
            <a:r>
              <a:rPr lang="es-CR" sz="2800" dirty="0" smtClean="0"/>
              <a:t>Retos de protección de Datos en Costa Rica</a:t>
            </a:r>
            <a:endParaRPr lang="es-CR" sz="2800" dirty="0"/>
          </a:p>
        </p:txBody>
      </p:sp>
      <p:sp>
        <p:nvSpPr>
          <p:cNvPr id="2" name="1 Subtítulo"/>
          <p:cNvSpPr>
            <a:spLocks noGrp="1"/>
          </p:cNvSpPr>
          <p:nvPr>
            <p:ph type="subTitle" idx="1"/>
          </p:nvPr>
        </p:nvSpPr>
        <p:spPr>
          <a:xfrm>
            <a:off x="611560" y="1052736"/>
            <a:ext cx="7920880" cy="4881929"/>
          </a:xfrm>
        </p:spPr>
        <p:txBody>
          <a:bodyPr>
            <a:normAutofit fontScale="85000" lnSpcReduction="10000"/>
          </a:bodyPr>
          <a:lstStyle/>
          <a:p>
            <a:pPr algn="just"/>
            <a:endParaRPr lang="es-CR" sz="2000" dirty="0" smtClean="0"/>
          </a:p>
          <a:p>
            <a:pPr algn="just">
              <a:buFont typeface="Arial" charset="0"/>
              <a:buChar char="•"/>
            </a:pPr>
            <a:endParaRPr lang="es-CR" sz="2000" dirty="0" smtClean="0"/>
          </a:p>
          <a:p>
            <a:pPr algn="just">
              <a:buFont typeface="Arial" charset="0"/>
              <a:buChar char="•"/>
            </a:pPr>
            <a:r>
              <a:rPr lang="es-CR" sz="2000" dirty="0" smtClean="0"/>
              <a:t>Reformas reglamentarias (aclaración de conceptos)</a:t>
            </a:r>
          </a:p>
          <a:p>
            <a:pPr algn="just">
              <a:buFont typeface="Arial" charset="0"/>
              <a:buChar char="•"/>
            </a:pPr>
            <a:endParaRPr lang="es-CR" sz="2000" dirty="0" smtClean="0"/>
          </a:p>
          <a:p>
            <a:pPr algn="just">
              <a:buFont typeface="Arial" charset="0"/>
              <a:buChar char="•"/>
            </a:pPr>
            <a:r>
              <a:rPr lang="es-CR" sz="2000" dirty="0" smtClean="0"/>
              <a:t>Procedimientos de inspección</a:t>
            </a:r>
          </a:p>
          <a:p>
            <a:pPr algn="just">
              <a:buFont typeface="Arial" charset="0"/>
              <a:buChar char="•"/>
            </a:pPr>
            <a:endParaRPr lang="es-CR" sz="2000" dirty="0" smtClean="0"/>
          </a:p>
          <a:p>
            <a:pPr algn="just">
              <a:buFont typeface="Arial" charset="0"/>
              <a:buChar char="•"/>
            </a:pPr>
            <a:r>
              <a:rPr lang="es-CR" sz="2000" dirty="0" smtClean="0"/>
              <a:t>Transferencia internacional de datos</a:t>
            </a:r>
          </a:p>
          <a:p>
            <a:pPr algn="just">
              <a:buFont typeface="Arial" charset="0"/>
              <a:buChar char="•"/>
            </a:pPr>
            <a:endParaRPr lang="es-CR" sz="2000" dirty="0" smtClean="0"/>
          </a:p>
          <a:p>
            <a:pPr algn="just">
              <a:buFont typeface="Arial" charset="0"/>
              <a:buChar char="•"/>
            </a:pPr>
            <a:r>
              <a:rPr lang="es-CR" sz="2000" dirty="0" smtClean="0"/>
              <a:t>Servicios de cloud computing</a:t>
            </a:r>
          </a:p>
          <a:p>
            <a:pPr algn="just">
              <a:buFont typeface="Arial" charset="0"/>
              <a:buChar char="•"/>
            </a:pPr>
            <a:endParaRPr lang="es-CR" sz="2000" dirty="0" smtClean="0"/>
          </a:p>
          <a:p>
            <a:pPr algn="just">
              <a:buFont typeface="Arial" charset="0"/>
              <a:buChar char="•"/>
            </a:pPr>
            <a:r>
              <a:rPr lang="es-CR" sz="2000" dirty="0" smtClean="0"/>
              <a:t>Comunicación a la totalidad de sectores ( comisiones, grupos o personas de enlace)</a:t>
            </a:r>
          </a:p>
          <a:p>
            <a:pPr algn="just">
              <a:buFont typeface="Arial" charset="0"/>
              <a:buChar char="•"/>
            </a:pPr>
            <a:endParaRPr lang="es-CR" sz="2000" dirty="0" smtClean="0"/>
          </a:p>
          <a:p>
            <a:pPr algn="just">
              <a:buFont typeface="Arial" charset="0"/>
              <a:buChar char="•"/>
            </a:pPr>
            <a:r>
              <a:rPr lang="es-CR" sz="2000" dirty="0" smtClean="0"/>
              <a:t>Continuar acciones de divulgación (Convenio con Defensoría de los Habitantes de la República): Comisión de transparencia y acceso a la información.</a:t>
            </a:r>
          </a:p>
          <a:p>
            <a:pPr algn="just"/>
            <a:endParaRPr lang="es-CR" sz="2000" dirty="0" smtClean="0"/>
          </a:p>
          <a:p>
            <a:pPr algn="just">
              <a:buFont typeface="Arial" charset="0"/>
              <a:buChar char="•"/>
            </a:pPr>
            <a:r>
              <a:rPr lang="es-CR" sz="2000" dirty="0" smtClean="0"/>
              <a:t>Consolidación de la estructura de PRODHAB</a:t>
            </a:r>
          </a:p>
          <a:p>
            <a:pPr algn="just"/>
            <a:endParaRPr lang="es-CR" sz="2000" dirty="0" smtClean="0"/>
          </a:p>
          <a:p>
            <a:pPr algn="just"/>
            <a:endParaRPr lang="es-CR" sz="2000" dirty="0" smtClean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71600" y="2060848"/>
            <a:ext cx="7920880" cy="4392488"/>
          </a:xfrm>
        </p:spPr>
        <p:txBody>
          <a:bodyPr>
            <a:normAutofit fontScale="90000"/>
          </a:bodyPr>
          <a:lstStyle/>
          <a:p>
            <a:pPr algn="just" defTabSz="-3136900">
              <a:buNone/>
              <a:tabLst>
                <a:tab pos="0" algn="l"/>
              </a:tabLst>
            </a:pPr>
            <a:r>
              <a:rPr lang="es-MX" sz="2000" dirty="0" smtClean="0">
                <a:effectLst/>
              </a:rPr>
              <a:t>	</a:t>
            </a:r>
            <a:r>
              <a:rPr lang="es-MX" sz="2000" dirty="0" smtClean="0">
                <a:solidFill>
                  <a:schemeClr val="tx1"/>
                </a:solidFill>
                <a:effectLst/>
              </a:rPr>
              <a:t>La protección de datos personales se generó en virtud de normativas individuales nacionales e internacionales, además de la emisión de jurisprudencia de la Sala Constitucional que reconoció el derecho a la autodeterminación informativa y como mecanismo de protección de los habitantes el recurso de  Habeas Data.</a:t>
            </a:r>
            <a:br>
              <a:rPr lang="es-MX" sz="2000" dirty="0" smtClean="0">
                <a:solidFill>
                  <a:schemeClr val="tx1"/>
                </a:solidFill>
                <a:effectLst/>
              </a:rPr>
            </a:br>
            <a:r>
              <a:rPr lang="es-MX" sz="2000" dirty="0" smtClean="0">
                <a:solidFill>
                  <a:schemeClr val="tx1"/>
                </a:solidFill>
                <a:effectLst/>
              </a:rPr>
              <a:t/>
            </a:r>
            <a:br>
              <a:rPr lang="es-MX" sz="2000" dirty="0" smtClean="0">
                <a:solidFill>
                  <a:schemeClr val="tx1"/>
                </a:solidFill>
                <a:effectLst/>
              </a:rPr>
            </a:br>
            <a:r>
              <a:rPr lang="es-MX" sz="2000" dirty="0" smtClean="0">
                <a:solidFill>
                  <a:schemeClr val="tx1"/>
                </a:solidFill>
                <a:effectLst/>
              </a:rPr>
              <a:t> </a:t>
            </a:r>
            <a:br>
              <a:rPr lang="es-MX" sz="2000" dirty="0" smtClean="0">
                <a:solidFill>
                  <a:schemeClr val="tx1"/>
                </a:solidFill>
                <a:effectLst/>
              </a:rPr>
            </a:br>
            <a:r>
              <a:rPr lang="es-MX" sz="2000" b="0" dirty="0" smtClean="0">
                <a:solidFill>
                  <a:schemeClr val="tx1"/>
                </a:solidFill>
                <a:effectLst/>
              </a:rPr>
              <a:t>Normativa Nacional  accesoria (telecomunicaciones, sector bancario, datos sobre salud, información de la Administración Pública, sector de seguros y otros) </a:t>
            </a:r>
            <a:br>
              <a:rPr lang="es-MX" sz="2000" b="0" dirty="0" smtClean="0">
                <a:solidFill>
                  <a:schemeClr val="tx1"/>
                </a:solidFill>
                <a:effectLst/>
              </a:rPr>
            </a:br>
            <a:r>
              <a:rPr lang="es-MX" sz="2000" b="0" dirty="0" smtClean="0">
                <a:solidFill>
                  <a:schemeClr val="tx1"/>
                </a:solidFill>
                <a:effectLst/>
              </a:rPr>
              <a:t/>
            </a:r>
            <a:br>
              <a:rPr lang="es-MX" sz="2000" b="0" dirty="0" smtClean="0">
                <a:solidFill>
                  <a:schemeClr val="tx1"/>
                </a:solidFill>
                <a:effectLst/>
              </a:rPr>
            </a:br>
            <a:r>
              <a:rPr lang="es-MX" sz="2000" b="0" dirty="0" smtClean="0">
                <a:solidFill>
                  <a:schemeClr val="tx1"/>
                </a:solidFill>
                <a:effectLst/>
              </a:rPr>
              <a:t/>
            </a:r>
            <a:br>
              <a:rPr lang="es-MX" sz="2000" b="0" dirty="0" smtClean="0">
                <a:solidFill>
                  <a:schemeClr val="tx1"/>
                </a:solidFill>
                <a:effectLst/>
              </a:rPr>
            </a:br>
            <a:r>
              <a:rPr lang="es-MX" sz="2000" b="0" dirty="0" smtClean="0">
                <a:solidFill>
                  <a:schemeClr val="tx1"/>
                </a:solidFill>
                <a:effectLst/>
              </a:rPr>
              <a:t>Normativa Internacional de Protección de Datos: </a:t>
            </a:r>
            <a:br>
              <a:rPr lang="es-MX" sz="2000" b="0" dirty="0" smtClean="0">
                <a:solidFill>
                  <a:schemeClr val="tx1"/>
                </a:solidFill>
                <a:effectLst/>
              </a:rPr>
            </a:br>
            <a:r>
              <a:rPr lang="es-MX" sz="2000" b="0" dirty="0" smtClean="0">
                <a:solidFill>
                  <a:schemeClr val="tx1"/>
                </a:solidFill>
                <a:effectLst/>
              </a:rPr>
              <a:t>Constitución Política, Convención Interamericana de Derechos Humanos, Convención de Derechos del Niño, Ley de Ejecución Penal Juvenil, entre otras normas </a:t>
            </a:r>
            <a:r>
              <a:rPr lang="es-MX" sz="2000" b="0" dirty="0" smtClean="0">
                <a:effectLst/>
              </a:rPr>
              <a:t/>
            </a:r>
            <a:br>
              <a:rPr lang="es-MX" sz="2000" b="0" dirty="0" smtClean="0">
                <a:effectLst/>
              </a:rPr>
            </a:br>
            <a:r>
              <a:rPr lang="es-MX" sz="2000" b="0" dirty="0" smtClean="0">
                <a:effectLst/>
              </a:rPr>
              <a:t/>
            </a:r>
            <a:br>
              <a:rPr lang="es-MX" sz="2000" b="0" dirty="0" smtClean="0">
                <a:effectLst/>
              </a:rPr>
            </a:br>
            <a:r>
              <a:rPr lang="es-MX" sz="2000" b="0" dirty="0" smtClean="0">
                <a:effectLst/>
              </a:rPr>
              <a:t/>
            </a:r>
            <a:br>
              <a:rPr lang="es-MX" sz="2000" b="0" dirty="0" smtClean="0">
                <a:effectLst/>
              </a:rPr>
            </a:br>
            <a:r>
              <a:rPr lang="es-MX" sz="2000" b="0" dirty="0" smtClean="0">
                <a:effectLst/>
              </a:rPr>
              <a:t> </a:t>
            </a:r>
            <a:r>
              <a:rPr lang="es-MX" dirty="0" smtClean="0">
                <a:effectLst/>
              </a:rPr>
              <a:t/>
            </a:r>
            <a:br>
              <a:rPr lang="es-MX" dirty="0" smtClean="0">
                <a:effectLst/>
              </a:rPr>
            </a:br>
            <a:endParaRPr lang="es-MX" dirty="0">
              <a:effectLst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143000" y="476672"/>
            <a:ext cx="6525344" cy="86409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s-MX" sz="2400" b="1" dirty="0" smtClean="0"/>
              <a:t>ANTECEDENTES DE  PROTECCION DE DATOS EN COSTA RICA</a:t>
            </a:r>
          </a:p>
          <a:p>
            <a:pPr marL="92075" indent="-9525" algn="ctr" defTabSz="893763">
              <a:buNone/>
            </a:pPr>
            <a:endParaRPr lang="es-MX" sz="2400" b="1" dirty="0" smtClean="0"/>
          </a:p>
          <a:p>
            <a:pPr algn="ctr">
              <a:buNone/>
            </a:pPr>
            <a:endParaRPr lang="es-MX" sz="2400" b="1" dirty="0" smtClean="0"/>
          </a:p>
          <a:p>
            <a:pPr algn="ctr">
              <a:buNone/>
            </a:pPr>
            <a:endParaRPr lang="es-MX" sz="2400" b="1" dirty="0" smtClean="0"/>
          </a:p>
          <a:p>
            <a:pPr algn="ctr">
              <a:buNone/>
            </a:pPr>
            <a:endParaRPr lang="es-MX" sz="2400" b="1" dirty="0" smtClean="0"/>
          </a:p>
          <a:p>
            <a:pPr algn="ctr">
              <a:buNone/>
            </a:pPr>
            <a:endParaRPr lang="es-MX" sz="2400" b="1" dirty="0" smtClean="0"/>
          </a:p>
          <a:p>
            <a:endParaRPr lang="es-MX" dirty="0" smtClean="0"/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55577" y="2204864"/>
            <a:ext cx="7550224" cy="1224136"/>
          </a:xfrm>
        </p:spPr>
        <p:txBody>
          <a:bodyPr>
            <a:normAutofit fontScale="90000"/>
          </a:bodyPr>
          <a:lstStyle/>
          <a:p>
            <a:pPr algn="ctr">
              <a:buNone/>
            </a:pPr>
            <a:r>
              <a:rPr lang="es-CR" dirty="0" smtClean="0"/>
              <a:t/>
            </a:r>
            <a:br>
              <a:rPr lang="es-CR" dirty="0" smtClean="0"/>
            </a:br>
            <a:r>
              <a:rPr lang="es-CR" dirty="0" smtClean="0"/>
              <a:t>Muchas Gracias</a:t>
            </a:r>
            <a:endParaRPr lang="es-C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1187624" y="908721"/>
            <a:ext cx="7200800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400" b="1" dirty="0" smtClean="0"/>
              <a:t>EVOLUCION PROTECCION DE DATOS EN COSTA RICA</a:t>
            </a:r>
          </a:p>
          <a:p>
            <a:pPr algn="just"/>
            <a:endParaRPr lang="es-CR" sz="2800" b="1" dirty="0" smtClean="0"/>
          </a:p>
          <a:p>
            <a:pPr algn="just"/>
            <a:r>
              <a:rPr lang="es-CR" sz="2200" b="1" dirty="0" smtClean="0"/>
              <a:t>Ley </a:t>
            </a:r>
            <a:r>
              <a:rPr lang="es-CR" sz="2200" b="1" dirty="0"/>
              <a:t>de Protección de la Persona Frente al Tratamiento de sus Datos </a:t>
            </a:r>
            <a:r>
              <a:rPr lang="es-CR" sz="2200" b="1" dirty="0" smtClean="0"/>
              <a:t>Personales</a:t>
            </a:r>
          </a:p>
          <a:p>
            <a:r>
              <a:rPr lang="es-CR" sz="2800" b="1" dirty="0" smtClean="0"/>
              <a:t> </a:t>
            </a:r>
            <a:endParaRPr lang="es-CR" sz="2800" dirty="0"/>
          </a:p>
          <a:p>
            <a:pPr algn="just"/>
            <a:r>
              <a:rPr lang="es-CR" dirty="0" smtClean="0"/>
              <a:t>•</a:t>
            </a:r>
            <a:r>
              <a:rPr lang="es-CR" sz="2000" dirty="0" smtClean="0"/>
              <a:t>Ley No. 8968 de 27 de junio del 2011,  publicada Diario Oficial La GacetaN°170 del 05 de setiembre del 2011.</a:t>
            </a:r>
          </a:p>
          <a:p>
            <a:pPr algn="just"/>
            <a:endParaRPr lang="es-CR" sz="2000" dirty="0"/>
          </a:p>
          <a:p>
            <a:pPr algn="just"/>
            <a:r>
              <a:rPr lang="es-CR" sz="2000" dirty="0" smtClean="0"/>
              <a:t>• Entró en vigencia el 05 de marzo del 2012.</a:t>
            </a:r>
          </a:p>
          <a:p>
            <a:pPr algn="just"/>
            <a:endParaRPr lang="es-CR" sz="2000" dirty="0"/>
          </a:p>
          <a:p>
            <a:pPr algn="just"/>
            <a:r>
              <a:rPr lang="es-CR" sz="2000" dirty="0" smtClean="0"/>
              <a:t>•La Agencia de Protección de Datos de los Habitantes (PRODHAB) se creó a partir de esa fecha.</a:t>
            </a:r>
          </a:p>
          <a:p>
            <a:pPr algn="just"/>
            <a:endParaRPr lang="es-MX" dirty="0"/>
          </a:p>
          <a:p>
            <a:endParaRPr lang="es-MX" dirty="0" smtClean="0"/>
          </a:p>
          <a:p>
            <a:endParaRPr lang="es-MX" dirty="0"/>
          </a:p>
          <a:p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41894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1043608" y="1196752"/>
            <a:ext cx="741682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400" b="1" dirty="0" smtClean="0"/>
              <a:t>EVOLUCION PROTECCION DE DATOS EN COSTA RICA</a:t>
            </a:r>
          </a:p>
          <a:p>
            <a:pPr algn="just"/>
            <a:endParaRPr lang="es-CR" b="1" dirty="0" smtClean="0"/>
          </a:p>
          <a:p>
            <a:pPr algn="just"/>
            <a:endParaRPr lang="es-CR" b="1" dirty="0" smtClean="0"/>
          </a:p>
          <a:p>
            <a:pPr algn="just"/>
            <a:endParaRPr lang="es-CR" b="1" dirty="0" smtClean="0"/>
          </a:p>
          <a:p>
            <a:pPr algn="just"/>
            <a:r>
              <a:rPr lang="es-CR" b="1" dirty="0" smtClean="0"/>
              <a:t>Transitorio I</a:t>
            </a:r>
            <a:r>
              <a:rPr lang="es-CR" dirty="0" smtClean="0"/>
              <a:t>.- Las personas físicas o jurídicas, públicas o privadas, propietarias o administradoras de las bases de datos, deberán </a:t>
            </a:r>
            <a:r>
              <a:rPr lang="es-CR" b="1" dirty="0" smtClean="0"/>
              <a:t>adecuar sus procedimientos y reglas de actuación, así como el contenido de sus bases de datos a lo establecido en la ley</a:t>
            </a:r>
            <a:r>
              <a:rPr lang="es-CR" dirty="0" smtClean="0"/>
              <a:t>, en un plazo de un año a partir de la creación de la Agencia. (5 de marzo 2013)</a:t>
            </a:r>
          </a:p>
          <a:p>
            <a:pPr algn="just"/>
            <a:endParaRPr lang="es-CR" dirty="0" smtClean="0"/>
          </a:p>
          <a:p>
            <a:pPr algn="just"/>
            <a:endParaRPr lang="es-CR" dirty="0" smtClean="0"/>
          </a:p>
          <a:p>
            <a:pPr algn="just"/>
            <a:r>
              <a:rPr lang="es-CR" b="1" dirty="0" smtClean="0"/>
              <a:t>Transitorio II</a:t>
            </a:r>
            <a:r>
              <a:rPr lang="es-CR" dirty="0" smtClean="0"/>
              <a:t>.- Una vez conformada e integrada la Agencia en el plazo máximo de 6 meses el Poder Ejecutivo, deberá de reglamentar la ley.</a:t>
            </a:r>
            <a:endParaRPr lang="es-C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31640" y="286603"/>
            <a:ext cx="7035120" cy="1342197"/>
          </a:xfrm>
        </p:spPr>
        <p:txBody>
          <a:bodyPr>
            <a:noAutofit/>
          </a:bodyPr>
          <a:lstStyle/>
          <a:p>
            <a:pPr algn="ctr"/>
            <a:r>
              <a:rPr lang="es-CR" sz="2800" b="1" dirty="0"/>
              <a:t>Reglamento a la Ley de Protección de la Persona Frente al Tratamiento de sus Datos Personales</a:t>
            </a:r>
            <a:br>
              <a:rPr lang="es-CR" sz="2800" b="1" dirty="0"/>
            </a:br>
            <a:endParaRPr lang="es-CR" sz="28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35608" y="2060848"/>
            <a:ext cx="7498080" cy="4187552"/>
          </a:xfrm>
        </p:spPr>
        <p:txBody>
          <a:bodyPr/>
          <a:lstStyle/>
          <a:p>
            <a:endParaRPr lang="es-CR" sz="2400" b="1" dirty="0"/>
          </a:p>
          <a:p>
            <a:pPr algn="just"/>
            <a:r>
              <a:rPr lang="es-CR" sz="2400" dirty="0" smtClean="0"/>
              <a:t>Decreto </a:t>
            </a:r>
            <a:r>
              <a:rPr lang="es-CR" sz="2400" dirty="0"/>
              <a:t>Ejecutivo No. 37554-JP del 30 de octubre del 2012, publicado en el Alcance No. 45 del 05 de marzo del 2013.</a:t>
            </a:r>
          </a:p>
          <a:p>
            <a:pPr algn="just"/>
            <a:endParaRPr lang="es-CR" sz="2400" dirty="0"/>
          </a:p>
          <a:p>
            <a:pPr algn="just"/>
            <a:r>
              <a:rPr lang="es-CR" sz="2400" dirty="0" smtClean="0"/>
              <a:t>Entró </a:t>
            </a:r>
            <a:r>
              <a:rPr lang="es-CR" sz="2400" dirty="0"/>
              <a:t>en vigencia el 05 de marzo del 2013.</a:t>
            </a:r>
          </a:p>
          <a:p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731652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15616" y="2348880"/>
            <a:ext cx="7704856" cy="3384376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  <a:tabLst>
                <a:tab pos="182563" algn="l"/>
                <a:tab pos="263525" algn="l"/>
              </a:tabLst>
            </a:pPr>
            <a:r>
              <a:rPr lang="es-MX" sz="2000" dirty="0" smtClean="0"/>
              <a:t/>
            </a:r>
            <a:br>
              <a:rPr lang="es-MX" sz="2000" dirty="0" smtClean="0"/>
            </a:br>
            <a:r>
              <a:rPr lang="es-MX" sz="2000" dirty="0"/>
              <a:t/>
            </a:r>
            <a:br>
              <a:rPr lang="es-MX" sz="2000" dirty="0"/>
            </a:br>
            <a:r>
              <a:rPr lang="es-MX" sz="2000" dirty="0" smtClean="0"/>
              <a:t>G</a:t>
            </a:r>
            <a:r>
              <a:rPr lang="es-ES" sz="2000" dirty="0" smtClean="0">
                <a:effectLst/>
              </a:rPr>
              <a:t>arantizar </a:t>
            </a:r>
            <a:r>
              <a:rPr lang="es-ES" sz="2000" dirty="0">
                <a:effectLst/>
              </a:rPr>
              <a:t>a cualquier individuo, independientemente de su nacionalidad, residencia o domicilio, el respeto a sus derechos fundamentales, concretamente, su derecho a la autodeterminación informativa en relación con su intimidad o actividad privada, así como la defensa de su libertad e igualdad con respecto al tratamiento automatizado o manual de los datos correspondientes a su persona </a:t>
            </a:r>
            <a:r>
              <a:rPr lang="es-ES" sz="2000" dirty="0" smtClean="0">
                <a:effectLst/>
              </a:rPr>
              <a:t>o bienes</a:t>
            </a:r>
            <a:br>
              <a:rPr lang="es-ES" sz="2000" dirty="0" smtClean="0">
                <a:effectLst/>
              </a:rPr>
            </a:br>
            <a:r>
              <a:rPr lang="es-ES" sz="2000" dirty="0" smtClean="0">
                <a:effectLst/>
              </a:rPr>
              <a:t/>
            </a:r>
            <a:br>
              <a:rPr lang="es-ES" sz="2000" dirty="0" smtClean="0">
                <a:effectLst/>
              </a:rPr>
            </a:br>
            <a:r>
              <a:rPr lang="es-ES" sz="2000" dirty="0">
                <a:effectLst/>
              </a:rPr>
              <a:t/>
            </a:r>
            <a:br>
              <a:rPr lang="es-ES" sz="2000" dirty="0">
                <a:effectLst/>
              </a:rPr>
            </a:br>
            <a:r>
              <a:rPr lang="es-CR" sz="2000" dirty="0">
                <a:effectLst/>
              </a:rPr>
              <a:t/>
            </a:r>
            <a:br>
              <a:rPr lang="es-CR" sz="2000" dirty="0">
                <a:effectLst/>
              </a:rPr>
            </a:br>
            <a:endParaRPr lang="es-CR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187624" y="692696"/>
            <a:ext cx="6912768" cy="2016224"/>
          </a:xfrm>
        </p:spPr>
        <p:txBody>
          <a:bodyPr>
            <a:normAutofit fontScale="25000" lnSpcReduction="20000"/>
          </a:bodyPr>
          <a:lstStyle/>
          <a:p>
            <a:pPr marL="45720" indent="0" algn="just">
              <a:buNone/>
            </a:pPr>
            <a:endParaRPr lang="es-MX" sz="2400" b="1" dirty="0" smtClean="0"/>
          </a:p>
          <a:p>
            <a:pPr marL="45720" indent="0" algn="ctr">
              <a:buNone/>
            </a:pPr>
            <a:r>
              <a:rPr lang="es-MX" sz="7400" b="1" dirty="0"/>
              <a:t>ASPECTOS IMPORTANTES DEL REGLAMENTO</a:t>
            </a:r>
          </a:p>
          <a:p>
            <a:pPr marL="45720" indent="0" algn="ctr">
              <a:buNone/>
            </a:pPr>
            <a:endParaRPr lang="es-MX" sz="5100" b="1" dirty="0"/>
          </a:p>
          <a:p>
            <a:pPr marL="45720" indent="0" algn="just">
              <a:buNone/>
            </a:pPr>
            <a:endParaRPr lang="es-MX" sz="5100" b="1" dirty="0" smtClean="0"/>
          </a:p>
          <a:p>
            <a:pPr marL="45720" indent="0" algn="just">
              <a:buNone/>
            </a:pPr>
            <a:endParaRPr lang="es-MX" sz="5100" b="1" dirty="0"/>
          </a:p>
          <a:p>
            <a:pPr marL="45720" indent="0" algn="just">
              <a:buNone/>
            </a:pPr>
            <a:r>
              <a:rPr lang="es-MX" sz="6000" b="1" dirty="0" smtClean="0"/>
              <a:t>   OBJETO </a:t>
            </a:r>
            <a:r>
              <a:rPr lang="es-MX" sz="6000" b="1" dirty="0"/>
              <a:t>(Art. 01)</a:t>
            </a:r>
          </a:p>
          <a:p>
            <a:pPr marL="45720" indent="0" algn="just">
              <a:buNone/>
            </a:pPr>
            <a:endParaRPr lang="es-MX" sz="2400" b="1" dirty="0"/>
          </a:p>
        </p:txBody>
      </p:sp>
    </p:spTree>
    <p:extLst>
      <p:ext uri="{BB962C8B-B14F-4D97-AF65-F5344CB8AC3E}">
        <p14:creationId xmlns:p14="http://schemas.microsoft.com/office/powerpoint/2010/main" val="3947251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15616" y="548680"/>
            <a:ext cx="6884245" cy="864096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es-MX" sz="2400" dirty="0"/>
              <a:t>ASPECTOS IMPORTANTES DEL REGLAMENTO</a:t>
            </a:r>
            <a:br>
              <a:rPr lang="es-MX" sz="2400" dirty="0"/>
            </a:br>
            <a:endParaRPr lang="es-CR" sz="2400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71600" y="1844824"/>
            <a:ext cx="7272808" cy="4104456"/>
          </a:xfrm>
        </p:spPr>
        <p:txBody>
          <a:bodyPr/>
          <a:lstStyle/>
          <a:p>
            <a:pPr algn="just"/>
            <a:r>
              <a:rPr lang="es-ES" sz="2400" b="1" dirty="0"/>
              <a:t>Ámbito de </a:t>
            </a:r>
            <a:r>
              <a:rPr lang="es-ES" sz="2400" b="1" dirty="0" smtClean="0"/>
              <a:t>aplicación (Art 3)</a:t>
            </a:r>
            <a:r>
              <a:rPr lang="es-ES" sz="2400" dirty="0" smtClean="0"/>
              <a:t> </a:t>
            </a:r>
          </a:p>
          <a:p>
            <a:pPr algn="just"/>
            <a:endParaRPr lang="es-ES" sz="2400" dirty="0" smtClean="0"/>
          </a:p>
          <a:p>
            <a:pPr algn="just"/>
            <a:endParaRPr lang="es-ES" sz="2400" dirty="0" smtClean="0"/>
          </a:p>
          <a:p>
            <a:pPr algn="just"/>
            <a:endParaRPr lang="es-ES" dirty="0"/>
          </a:p>
          <a:p>
            <a:pPr algn="just"/>
            <a:r>
              <a:rPr lang="es-ES" dirty="0" smtClean="0"/>
              <a:t>Será </a:t>
            </a:r>
            <a:r>
              <a:rPr lang="es-ES" dirty="0"/>
              <a:t>de aplicación a los datos personales que figuren en las bases de datos automatizadas o manuales, de organismos públicos o privados, y a toda modalidad de uso posterior de estos datos, en tanto surtan efectos dentro del territorio nacional, o les resulte aplicable la legislación costarricense derivada de la celebración de un contrato o en los términos del derecho internacional.</a:t>
            </a:r>
            <a:endParaRPr lang="es-CR" dirty="0"/>
          </a:p>
          <a:p>
            <a:pPr algn="just"/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577694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764704"/>
            <a:ext cx="7992887" cy="432048"/>
          </a:xfrm>
        </p:spPr>
        <p:txBody>
          <a:bodyPr>
            <a:normAutofit fontScale="90000"/>
          </a:bodyPr>
          <a:lstStyle/>
          <a:p>
            <a:pPr algn="ctr">
              <a:buNone/>
            </a:pPr>
            <a:r>
              <a:rPr lang="es-CR" sz="2800" dirty="0" smtClean="0"/>
              <a:t>Disposiciones Agencia de Protección de Datos </a:t>
            </a:r>
            <a:endParaRPr lang="es-CR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83568" y="1844824"/>
            <a:ext cx="7632848" cy="396044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s-CR" sz="2600" b="1" u="sng" dirty="0" smtClean="0"/>
              <a:t>Naturaleza</a:t>
            </a:r>
          </a:p>
          <a:p>
            <a:pPr algn="just">
              <a:buNone/>
            </a:pPr>
            <a:endParaRPr lang="es-CR" dirty="0" smtClean="0"/>
          </a:p>
          <a:p>
            <a:pPr algn="just">
              <a:buNone/>
            </a:pPr>
            <a:r>
              <a:rPr lang="es-CR" dirty="0" smtClean="0"/>
              <a:t>   </a:t>
            </a:r>
            <a:r>
              <a:rPr lang="es-CR" sz="2000" dirty="0" smtClean="0"/>
              <a:t>Desconcentración máxima: adscrito al Ministerio de Justicia y Paz  (independencia presupuestaria y funcional)</a:t>
            </a:r>
          </a:p>
          <a:p>
            <a:pPr algn="just">
              <a:buNone/>
            </a:pPr>
            <a:endParaRPr lang="es-CR" sz="2000" dirty="0" smtClean="0"/>
          </a:p>
          <a:p>
            <a:pPr algn="just">
              <a:buNone/>
            </a:pPr>
            <a:r>
              <a:rPr lang="es-CR" sz="2000" dirty="0" smtClean="0"/>
              <a:t>    Régimen de incluido del Servicio Civil (Concursos y manuales de cargos)</a:t>
            </a:r>
          </a:p>
          <a:p>
            <a:pPr algn="just">
              <a:buNone/>
            </a:pPr>
            <a:endParaRPr lang="es-CR" sz="2000" dirty="0" smtClean="0"/>
          </a:p>
          <a:p>
            <a:pPr algn="just">
              <a:buNone/>
            </a:pPr>
            <a:r>
              <a:rPr lang="es-CR" sz="2000" dirty="0" smtClean="0"/>
              <a:t>    Procesos de reclutamiento y selección </a:t>
            </a:r>
            <a:endParaRPr lang="es-CR" sz="2000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076056" y="6858000"/>
            <a:ext cx="3672408" cy="3690744"/>
          </a:xfrm>
        </p:spPr>
        <p:txBody>
          <a:bodyPr>
            <a:normAutofit/>
          </a:bodyPr>
          <a:lstStyle/>
          <a:p>
            <a:pPr>
              <a:buNone/>
            </a:pP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581400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Título"/>
          <p:cNvSpPr>
            <a:spLocks noGrp="1"/>
          </p:cNvSpPr>
          <p:nvPr>
            <p:ph type="title"/>
          </p:nvPr>
        </p:nvSpPr>
        <p:spPr>
          <a:xfrm>
            <a:off x="683568" y="620688"/>
            <a:ext cx="7622233" cy="576064"/>
          </a:xfrm>
        </p:spPr>
        <p:txBody>
          <a:bodyPr/>
          <a:lstStyle/>
          <a:p>
            <a:pPr marL="0" indent="0" algn="ctr">
              <a:buNone/>
            </a:pPr>
            <a:r>
              <a:rPr lang="es-MX" sz="2800" dirty="0" smtClean="0"/>
              <a:t>Potestades Agencia Protección de Datos</a:t>
            </a:r>
            <a:endParaRPr lang="es-CR" sz="2800" dirty="0"/>
          </a:p>
        </p:txBody>
      </p:sp>
      <p:sp>
        <p:nvSpPr>
          <p:cNvPr id="16" name="15 Marcador de contenido"/>
          <p:cNvSpPr>
            <a:spLocks noGrp="1"/>
          </p:cNvSpPr>
          <p:nvPr>
            <p:ph sz="half" idx="1"/>
          </p:nvPr>
        </p:nvSpPr>
        <p:spPr>
          <a:xfrm>
            <a:off x="899592" y="1844824"/>
            <a:ext cx="3590111" cy="4392488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es-CR" sz="2000" dirty="0" smtClean="0"/>
              <a:t>Registro de las bases de datos, cuya información sea vendida o comercializada.</a:t>
            </a:r>
          </a:p>
          <a:p>
            <a:pPr marL="45720" indent="0">
              <a:buNone/>
            </a:pPr>
            <a:endParaRPr lang="es-CR" sz="2000" dirty="0"/>
          </a:p>
          <a:p>
            <a:pPr marL="45720" indent="0">
              <a:buNone/>
            </a:pPr>
            <a:r>
              <a:rPr lang="es-CR" sz="2000" dirty="0" smtClean="0"/>
              <a:t>Divulgación que permita el conocimiento de los derechos derivados del manejo de datos personales</a:t>
            </a:r>
          </a:p>
          <a:p>
            <a:pPr marL="45720" indent="0">
              <a:buNone/>
            </a:pPr>
            <a:endParaRPr lang="es-CR" sz="2000" dirty="0" smtClean="0"/>
          </a:p>
          <a:p>
            <a:pPr marL="45720" indent="0">
              <a:buNone/>
            </a:pPr>
            <a:r>
              <a:rPr lang="es-CR" sz="2000" dirty="0" smtClean="0"/>
              <a:t>Verificación de protocolos</a:t>
            </a:r>
          </a:p>
          <a:p>
            <a:pPr marL="45720" indent="0">
              <a:buNone/>
            </a:pPr>
            <a:endParaRPr lang="es-CR" dirty="0" smtClean="0"/>
          </a:p>
          <a:p>
            <a:pPr marL="45720" indent="0">
              <a:buNone/>
            </a:pPr>
            <a:endParaRPr lang="es-CR" dirty="0"/>
          </a:p>
          <a:p>
            <a:pPr marL="45720" indent="0">
              <a:buNone/>
            </a:pPr>
            <a:endParaRPr lang="es-CR" dirty="0"/>
          </a:p>
        </p:txBody>
      </p:sp>
      <p:sp>
        <p:nvSpPr>
          <p:cNvPr id="17" name="16 Marcador de contenido"/>
          <p:cNvSpPr>
            <a:spLocks noGrp="1"/>
          </p:cNvSpPr>
          <p:nvPr>
            <p:ph sz="half" idx="2"/>
          </p:nvPr>
        </p:nvSpPr>
        <p:spPr>
          <a:xfrm>
            <a:off x="4932040" y="1844824"/>
            <a:ext cx="4032448" cy="403244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CR" sz="2000" dirty="0" smtClean="0"/>
              <a:t>Inspección: De oficio o a     instancia de parte (in situ o    mediante superusuario)</a:t>
            </a:r>
          </a:p>
          <a:p>
            <a:pPr marL="0" indent="0" algn="just">
              <a:buNone/>
            </a:pPr>
            <a:endParaRPr lang="es-CR" sz="2000" dirty="0"/>
          </a:p>
          <a:p>
            <a:pPr marL="0" indent="0" algn="just">
              <a:buNone/>
            </a:pPr>
            <a:r>
              <a:rPr lang="es-CR" sz="2000" dirty="0" smtClean="0"/>
              <a:t>Sanción</a:t>
            </a:r>
            <a:r>
              <a:rPr lang="es-CR" sz="2000" b="1" dirty="0" smtClean="0"/>
              <a:t> </a:t>
            </a:r>
            <a:r>
              <a:rPr lang="es-CR" sz="2000" dirty="0" smtClean="0"/>
              <a:t>a los infractores: se puede iniciar de oficio o a instancia de parte</a:t>
            </a:r>
          </a:p>
          <a:p>
            <a:pPr marL="0" indent="0" algn="just">
              <a:buNone/>
            </a:pPr>
            <a:endParaRPr lang="es-CR" sz="2000" dirty="0"/>
          </a:p>
          <a:p>
            <a:pPr marL="0" indent="0" algn="just">
              <a:buNone/>
            </a:pPr>
            <a:r>
              <a:rPr lang="es-CR" sz="2000" dirty="0" smtClean="0"/>
              <a:t> Medidas cautelares: valoración del daño al administrado</a:t>
            </a:r>
            <a:endParaRPr lang="es-CR" sz="2000" dirty="0"/>
          </a:p>
        </p:txBody>
      </p:sp>
    </p:spTree>
    <p:extLst>
      <p:ext uri="{BB962C8B-B14F-4D97-AF65-F5344CB8AC3E}">
        <p14:creationId xmlns:p14="http://schemas.microsoft.com/office/powerpoint/2010/main" val="733058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Solsti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682</TotalTime>
  <Words>1234</Words>
  <Application>Microsoft Office PowerPoint</Application>
  <PresentationFormat>Presentación en pantalla (4:3)</PresentationFormat>
  <Paragraphs>195</Paragraphs>
  <Slides>20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6" baseType="lpstr">
      <vt:lpstr>Arial</vt:lpstr>
      <vt:lpstr>Calibri</vt:lpstr>
      <vt:lpstr>Gill Sans MT</vt:lpstr>
      <vt:lpstr>Verdana</vt:lpstr>
      <vt:lpstr>Wingdings 2</vt:lpstr>
      <vt:lpstr>Solsticio</vt:lpstr>
      <vt:lpstr>         Protección de Datos en Costa Rica:   Situación actual y retos   Msc. Nathalie Artavia Chavarría</vt:lpstr>
      <vt:lpstr> La protección de datos personales se generó en virtud de normativas individuales nacionales e internacionales, además de la emisión de jurisprudencia de la Sala Constitucional que reconoció el derecho a la autodeterminación informativa y como mecanismo de protección de los habitantes el recurso de  Habeas Data.    Normativa Nacional  accesoria (telecomunicaciones, sector bancario, datos sobre salud, información de la Administración Pública, sector de seguros y otros)    Normativa Internacional de Protección de Datos:  Constitución Política, Convención Interamericana de Derechos Humanos, Convención de Derechos del Niño, Ley de Ejecución Penal Juvenil, entre otras normas      </vt:lpstr>
      <vt:lpstr>Presentación de PowerPoint</vt:lpstr>
      <vt:lpstr>Presentación de PowerPoint</vt:lpstr>
      <vt:lpstr>Reglamento a la Ley de Protección de la Persona Frente al Tratamiento de sus Datos Personales </vt:lpstr>
      <vt:lpstr>  Garantizar a cualquier individuo, independientemente de su nacionalidad, residencia o domicilio, el respeto a sus derechos fundamentales, concretamente, su derecho a la autodeterminación informativa en relación con su intimidad o actividad privada, así como la defensa de su libertad e igualdad con respecto al tratamiento automatizado o manual de los datos correspondientes a su persona o bienes    </vt:lpstr>
      <vt:lpstr>ASPECTOS IMPORTANTES DEL REGLAMENTO </vt:lpstr>
      <vt:lpstr>Disposiciones Agencia de Protección de Datos </vt:lpstr>
      <vt:lpstr>Potestades Agencia Protección de Datos</vt:lpstr>
      <vt:lpstr>Mecanismos de Protección de Datos</vt:lpstr>
      <vt:lpstr>Mecanismos de Protección de Datos</vt:lpstr>
      <vt:lpstr>Presentación de PowerPoint</vt:lpstr>
      <vt:lpstr>Experiencia en Costa Rica:  Acciones realizadas (fase inicial)</vt:lpstr>
      <vt:lpstr>Experiencia en Costa Rica:  Acciones realizadas (fase operativa)</vt:lpstr>
      <vt:lpstr>Acciones y logros con sector Público</vt:lpstr>
      <vt:lpstr>Acciones y logros con sector Público</vt:lpstr>
      <vt:lpstr>Retos de protección de Datos en Costa Rica</vt:lpstr>
      <vt:lpstr>Retos de protección de Datos en Costa Rica</vt:lpstr>
      <vt:lpstr>Retos de protección de Datos en Costa Rica</vt:lpstr>
      <vt:lpstr> Muchas Gracias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Protección de Datos en Costa Rica   Novedades Legislativas  Msc. Nathalie Artavia Chavarría Directora Nacional</dc:title>
  <dc:creator>Nathalie Artavia Chavarria</dc:creator>
  <cp:lastModifiedBy>user</cp:lastModifiedBy>
  <cp:revision>44</cp:revision>
  <dcterms:created xsi:type="dcterms:W3CDTF">2013-10-09T14:39:02Z</dcterms:created>
  <dcterms:modified xsi:type="dcterms:W3CDTF">2014-10-05T04:04:38Z</dcterms:modified>
</cp:coreProperties>
</file>